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57" r:id="rId2"/>
    <p:sldId id="260" r:id="rId3"/>
    <p:sldId id="330" r:id="rId4"/>
    <p:sldId id="331" r:id="rId5"/>
    <p:sldId id="345" r:id="rId6"/>
    <p:sldId id="266" r:id="rId7"/>
    <p:sldId id="336" r:id="rId8"/>
    <p:sldId id="344" r:id="rId9"/>
    <p:sldId id="338" r:id="rId10"/>
    <p:sldId id="340" r:id="rId11"/>
    <p:sldId id="327" r:id="rId12"/>
    <p:sldId id="332" r:id="rId13"/>
    <p:sldId id="275" r:id="rId14"/>
    <p:sldId id="286" r:id="rId15"/>
    <p:sldId id="310" r:id="rId16"/>
    <p:sldId id="311" r:id="rId17"/>
    <p:sldId id="313" r:id="rId18"/>
    <p:sldId id="314" r:id="rId19"/>
    <p:sldId id="315" r:id="rId20"/>
    <p:sldId id="316" r:id="rId21"/>
    <p:sldId id="321" r:id="rId22"/>
    <p:sldId id="322" r:id="rId23"/>
    <p:sldId id="323" r:id="rId24"/>
    <p:sldId id="326" r:id="rId25"/>
    <p:sldId id="343" r:id="rId26"/>
    <p:sldId id="297" r:id="rId27"/>
  </p:sldIdLst>
  <p:sldSz cx="9144000" cy="6858000" type="screen4x3"/>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594" y="21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bg-BG"/>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87AF184-F2CF-4449-B073-2D13552BE683}" type="datetimeFigureOut">
              <a:rPr lang="bg-BG" smtClean="0"/>
              <a:pPr/>
              <a:t>24.6.2013 г.</a:t>
            </a:fld>
            <a:endParaRPr lang="bg-B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bg-B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bg-BG"/>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A27855-C52B-4DC6-9365-E821CDBFE1D1}" type="slidenum">
              <a:rPr lang="bg-BG" smtClean="0"/>
              <a:pPr/>
              <a:t>‹#›</a:t>
            </a:fld>
            <a:endParaRPr lang="bg-BG"/>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5BBA0FCA-9845-41D3-9B2F-7BC7B4032D7A}" type="slidenum">
              <a:rPr lang="bg-BG" smtClean="0"/>
              <a:pPr/>
              <a:t>1</a:t>
            </a:fld>
            <a:endParaRPr lang="bg-BG"/>
          </a:p>
        </p:txBody>
      </p:sp>
    </p:spTree>
    <p:extLst>
      <p:ext uri="{BB962C8B-B14F-4D97-AF65-F5344CB8AC3E}">
        <p14:creationId xmlns:p14="http://schemas.microsoft.com/office/powerpoint/2010/main" xmlns="" val="22315364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0CC42F98-0EC8-4A6B-BA1F-7D8BFF71F46B}" type="slidenum">
              <a:rPr lang="en-US" smtClean="0">
                <a:ea typeface="ＭＳ Ｐゴシック" pitchFamily="34" charset="-128"/>
              </a:rPr>
              <a:pPr/>
              <a:t>4</a:t>
            </a:fld>
            <a:endParaRPr lang="en-US" smtClean="0">
              <a:ea typeface="ＭＳ Ｐゴシック" pitchFamily="34" charset="-128"/>
            </a:endParaRPr>
          </a:p>
        </p:txBody>
      </p:sp>
      <p:sp>
        <p:nvSpPr>
          <p:cNvPr id="26627"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a:fld id="{C4873BD5-253B-46A3-A04E-556C36BD4D1F}" type="slidenum">
              <a:rPr lang="en-US" sz="1200"/>
              <a:pPr algn="r"/>
              <a:t>4</a:t>
            </a:fld>
            <a:endParaRPr lang="en-US" sz="1200"/>
          </a:p>
        </p:txBody>
      </p:sp>
      <p:sp>
        <p:nvSpPr>
          <p:cNvPr id="26628" name="Rectangle 2"/>
          <p:cNvSpPr>
            <a:spLocks noGrp="1" noRot="1" noChangeAspect="1" noChangeArrowheads="1" noTextEdit="1"/>
          </p:cNvSpPr>
          <p:nvPr>
            <p:ph type="sldImg"/>
          </p:nvPr>
        </p:nvSpPr>
        <p:spPr>
          <a:solidFill>
            <a:srgbClr val="FFFFFF"/>
          </a:solidFill>
          <a:ln/>
        </p:spPr>
      </p:sp>
      <p:sp>
        <p:nvSpPr>
          <p:cNvPr id="26629" name="Rectangle 3"/>
          <p:cNvSpPr>
            <a:spLocks noGrp="1" noChangeArrowheads="1"/>
          </p:cNvSpPr>
          <p:nvPr>
            <p:ph type="body" idx="1"/>
          </p:nvPr>
        </p:nvSpPr>
        <p:spPr>
          <a:solidFill>
            <a:srgbClr val="FFFFFF"/>
          </a:solidFill>
          <a:ln>
            <a:solidFill>
              <a:srgbClr val="000000"/>
            </a:solidFill>
          </a:ln>
        </p:spPr>
        <p:txBody>
          <a:bodyPr/>
          <a:lstStyle/>
          <a:p>
            <a:pPr eaLnBrk="1" hangingPunct="1"/>
            <a:r>
              <a:rPr lang="en-US" b="1" i="1" dirty="0" smtClean="0">
                <a:solidFill>
                  <a:srgbClr val="000E69"/>
                </a:solidFill>
                <a:ea typeface="ＭＳ Ｐゴシック" pitchFamily="34" charset="-128"/>
              </a:rPr>
              <a:t>There are several incentives for authors and institutions to publish data:</a:t>
            </a:r>
          </a:p>
          <a:p>
            <a:pPr eaLnBrk="1" hangingPunct="1"/>
            <a:r>
              <a:rPr lang="en-US" i="1" dirty="0" smtClean="0">
                <a:solidFill>
                  <a:schemeClr val="accent2"/>
                </a:solidFill>
                <a:ea typeface="ＭＳ Ｐゴシック" pitchFamily="34" charset="-128"/>
              </a:rPr>
              <a:t>There is a widespread conviction that data produced using public funds should be regarded as a common good, and should be openly published and made available for inspection, interpretation and re-use by third parties.</a:t>
            </a:r>
          </a:p>
          <a:p>
            <a:pPr eaLnBrk="1" hangingPunct="1">
              <a:buFont typeface="Wingdings" pitchFamily="2" charset="2"/>
              <a:buChar char="ü"/>
            </a:pPr>
            <a:r>
              <a:rPr lang="en-US" i="1" dirty="0" smtClean="0">
                <a:solidFill>
                  <a:schemeClr val="accent2"/>
                </a:solidFill>
                <a:ea typeface="ＭＳ Ｐゴシック" pitchFamily="34" charset="-128"/>
              </a:rPr>
              <a:t> Open data increases transparency and the overall quality of science; published datasets can be re-analyzed and verified by others;</a:t>
            </a:r>
          </a:p>
          <a:p>
            <a:pPr eaLnBrk="1" hangingPunct="1">
              <a:buFont typeface="Wingdings" pitchFamily="2" charset="2"/>
              <a:buChar char="ü"/>
            </a:pPr>
            <a:r>
              <a:rPr lang="en-US" i="1" dirty="0" smtClean="0">
                <a:solidFill>
                  <a:schemeClr val="accent2"/>
                </a:solidFill>
                <a:ea typeface="ＭＳ Ｐゴシック" pitchFamily="34" charset="-128"/>
              </a:rPr>
              <a:t> Published data can be cited and re-used in the future, either alone or in association with other data;</a:t>
            </a:r>
          </a:p>
          <a:p>
            <a:pPr eaLnBrk="1" hangingPunct="1">
              <a:buFont typeface="Wingdings" pitchFamily="2" charset="2"/>
              <a:buChar char="ü"/>
            </a:pPr>
            <a:r>
              <a:rPr lang="en-US" i="1" dirty="0" smtClean="0">
                <a:solidFill>
                  <a:schemeClr val="accent2"/>
                </a:solidFill>
                <a:ea typeface="ＭＳ Ｐゴシック" pitchFamily="34" charset="-128"/>
              </a:rPr>
              <a:t> Open data can be integrated with other datasets across both space and time; </a:t>
            </a:r>
            <a:endParaRPr lang="en-US" i="1" dirty="0" smtClean="0">
              <a:ea typeface="ＭＳ Ｐゴシック" pitchFamily="34" charset="-128"/>
            </a:endParaRPr>
          </a:p>
          <a:p>
            <a:pPr eaLnBrk="1" hangingPunct="1"/>
            <a:endParaRPr lang="en-US" b="1" i="1" dirty="0" smtClean="0">
              <a:solidFill>
                <a:srgbClr val="000E69"/>
              </a:solidFill>
              <a:ea typeface="ＭＳ Ｐゴシック" pitchFamily="34" charset="-128"/>
            </a:endParaRPr>
          </a:p>
          <a:p>
            <a:pPr eaLnBrk="1" hangingPunct="1"/>
            <a:endParaRPr lang="en-GB" dirty="0" smtClean="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AE2223EC-B11B-BB4F-B84A-5017B9DE1E49}" type="slidenum">
              <a:rPr lang="en-US" sz="1200"/>
              <a:pPr/>
              <a:t>5</a:t>
            </a:fld>
            <a:endParaRPr lang="en-US" sz="1200" dirty="0"/>
          </a:p>
        </p:txBody>
      </p:sp>
      <p:sp>
        <p:nvSpPr>
          <p:cNvPr id="12800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txBody>
          <a:bodyPr anchor="b"/>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a:fld id="{CD29283F-9FA9-E64B-9C3C-7FE4241F3717}" type="slidenum">
              <a:rPr lang="en-US" sz="1200"/>
              <a:pPr algn="r"/>
              <a:t>5</a:t>
            </a:fld>
            <a:endParaRPr lang="en-US" sz="1200" dirty="0"/>
          </a:p>
        </p:txBody>
      </p:sp>
      <p:sp>
        <p:nvSpPr>
          <p:cNvPr id="203779" name="Rectangle 2"/>
          <p:cNvSpPr>
            <a:spLocks noGrp="1" noRot="1" noChangeAspect="1" noChangeArrowheads="1" noTextEdit="1"/>
          </p:cNvSpPr>
          <p:nvPr>
            <p:ph type="sldImg"/>
          </p:nvPr>
        </p:nvSpPr>
        <p:spPr>
          <a:solidFill>
            <a:srgbClr val="FFFFFF"/>
          </a:solidFill>
          <a:ln/>
          <a:extLst>
            <a:ext uri="{FAA26D3D-D897-4be2-8F04-BA451C77F1D7}">
              <ma14:placeholderFlag xmlns:ma14="http://schemas.microsoft.com/office/mac/drawingml/2011/main" xmlns="" val="1"/>
            </a:ext>
          </a:extLst>
        </p:spPr>
      </p:sp>
      <p:sp>
        <p:nvSpPr>
          <p:cNvPr id="128004" name="Rectangle 3"/>
          <p:cNvSpPr>
            <a:spLocks noGrp="1" noChangeArrowheads="1"/>
          </p:cNvSpPr>
          <p:nvPr>
            <p:ph type="body" idx="1"/>
          </p:nvPr>
        </p:nvSpPr>
        <p:spPr>
          <a:solidFill>
            <a:srgbClr val="FFFFFF"/>
          </a:solidFill>
          <a:ln>
            <a:solidFill>
              <a:srgbClr val="000000"/>
            </a:solidFill>
            <a:miter lim="800000"/>
            <a:headEnd/>
            <a:tailEnd/>
          </a:ln>
        </p:spPr>
        <p:txBody>
          <a:bodyPr/>
          <a:lstStyle/>
          <a:p>
            <a:r>
              <a:rPr lang="en-GB" b="1" dirty="0">
                <a:latin typeface="Times New Roman" charset="0"/>
              </a:rPr>
              <a:t>Slide 12: </a:t>
            </a:r>
            <a:r>
              <a:rPr lang="en-GB" dirty="0">
                <a:latin typeface="Times New Roman" charset="0"/>
              </a:rPr>
              <a:t>Next generation article publishing</a:t>
            </a:r>
            <a:endParaRPr lang="en-GB" b="1" dirty="0">
              <a:latin typeface="Times New Roman" charset="0"/>
            </a:endParaRPr>
          </a:p>
          <a:p>
            <a:r>
              <a:rPr lang="en-GB" dirty="0">
                <a:latin typeface="Times New Roman" charset="0"/>
              </a:rPr>
              <a:t>Arguably our most ambitious developments in the context of scholarly communication concern the semi-automated construction of scholarly papers from databases. In many cases Scratchpads contain extensive data relating to the biology and description of particular species. These are highly suited to formal specialist publications, but doing so require the laborious assembly of these data into a manuscript. As part of the ViBRANT collaboration with Pensoft, and in particular their two journals specialising in the formal taxonomic descriptions of plants and animals, we have developed a 5-step workflow for users to selecting appropriate data from their Scratchpad, adding additional metadata describing this information so that it conforms with the norms of descriptive taxonomic publications, and then finally preview and submit this manuscript to the publisher. From here is goes through a standard peer review process. Review recommendations are then incorporated in to a revised version of the manuscript, which is then sent back to the publisher and simultaneously published on both the Scratchpad and in the publisher</a:t>
            </a:r>
            <a:r>
              <a:rPr lang="en-GB" dirty="0"/>
              <a:t>’</a:t>
            </a:r>
            <a:r>
              <a:rPr lang="en-GB" altLang="ja-JP" dirty="0">
                <a:latin typeface="Times New Roman" charset="0"/>
              </a:rPr>
              <a:t>s journal. </a:t>
            </a:r>
          </a:p>
          <a:p>
            <a:endParaRPr lang="en-GB" dirty="0">
              <a:latin typeface="Times New Roman" charset="0"/>
            </a:endParaRPr>
          </a:p>
          <a:p>
            <a:r>
              <a:rPr lang="en-GB" dirty="0">
                <a:latin typeface="Times New Roman" charset="0"/>
              </a:rPr>
              <a:t>In addition to dramatically speeding up the construction of scientific papers, the user has the advantage that firstly the manuscript can be revised and updated and new information comes to light on the Scratchpad, while preserving the original version of the manuscript as part of the scholarly record. In addition the publish extracts relevant information from the submitted database which is them automatically submitted to the specialist data repositories. </a:t>
            </a:r>
          </a:p>
          <a:p>
            <a:endParaRPr lang="en-GB" dirty="0">
              <a:latin typeface="Times New Roman" charset="0"/>
            </a:endParaRPr>
          </a:p>
          <a:p>
            <a:r>
              <a:rPr lang="en-GB" dirty="0">
                <a:latin typeface="Times New Roman" charset="0"/>
              </a:rPr>
              <a:t>So in sum then, these are the four ways in which ViBRANT is facilitation scholarly communication of biodiversity information. 1) Through low cost journal infrastructure; 2) by community web publishing; 3) by biodiversity observation data publishing; and 4) by next generation publishing services producing scholarly articles from databases.</a:t>
            </a:r>
          </a:p>
          <a:p>
            <a:endParaRPr lang="en-GB" dirty="0">
              <a:latin typeface="Times New Roman" charset="0"/>
            </a:endParaRPr>
          </a:p>
          <a:p>
            <a:endParaRPr lang="en-GB" b="1" dirty="0">
              <a:latin typeface="Times New Roman" charset="0"/>
            </a:endParaRPr>
          </a:p>
        </p:txBody>
      </p:sp>
    </p:spTree>
    <p:extLst>
      <p:ext uri="{BB962C8B-B14F-4D97-AF65-F5344CB8AC3E}">
        <p14:creationId xmlns:p14="http://schemas.microsoft.com/office/powerpoint/2010/main" xmlns="" val="2559609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type of the article determines the possible choices.</a:t>
            </a:r>
          </a:p>
          <a:p>
            <a:r>
              <a:rPr lang="en-US" baseline="0" dirty="0" smtClean="0"/>
              <a:t>For example an editorial can be either non-peer or peer-reviewed,</a:t>
            </a:r>
          </a:p>
          <a:p>
            <a:r>
              <a:rPr lang="en-US" baseline="0" dirty="0" smtClean="0"/>
              <a:t>while a taxonomic paper can only be peer-reviewed.</a:t>
            </a:r>
            <a:endParaRPr lang="bg-BG" dirty="0"/>
          </a:p>
        </p:txBody>
      </p:sp>
      <p:sp>
        <p:nvSpPr>
          <p:cNvPr id="4" name="Slide Number Placeholder 3"/>
          <p:cNvSpPr>
            <a:spLocks noGrp="1"/>
          </p:cNvSpPr>
          <p:nvPr>
            <p:ph type="sldNum" sz="quarter" idx="10"/>
          </p:nvPr>
        </p:nvSpPr>
        <p:spPr/>
        <p:txBody>
          <a:bodyPr/>
          <a:lstStyle/>
          <a:p>
            <a:fld id="{5BBA0FCA-9845-41D3-9B2F-7BC7B4032D7A}" type="slidenum">
              <a:rPr lang="bg-BG" smtClean="0"/>
              <a:pPr/>
              <a:t>14</a:t>
            </a:fld>
            <a:endParaRPr lang="bg-BG"/>
          </a:p>
        </p:txBody>
      </p:sp>
    </p:spTree>
    <p:extLst>
      <p:ext uri="{BB962C8B-B14F-4D97-AF65-F5344CB8AC3E}">
        <p14:creationId xmlns:p14="http://schemas.microsoft.com/office/powerpoint/2010/main" xmlns="" val="3333339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bg-BG" dirty="0"/>
          </a:p>
        </p:txBody>
      </p:sp>
      <p:sp>
        <p:nvSpPr>
          <p:cNvPr id="4" name="Slide Number Placeholder 3"/>
          <p:cNvSpPr>
            <a:spLocks noGrp="1"/>
          </p:cNvSpPr>
          <p:nvPr>
            <p:ph type="sldNum" sz="quarter" idx="10"/>
          </p:nvPr>
        </p:nvSpPr>
        <p:spPr/>
        <p:txBody>
          <a:bodyPr/>
          <a:lstStyle/>
          <a:p>
            <a:fld id="{5BBA0FCA-9845-41D3-9B2F-7BC7B4032D7A}" type="slidenum">
              <a:rPr lang="bg-BG" smtClean="0"/>
              <a:pPr/>
              <a:t>26</a:t>
            </a:fld>
            <a:endParaRPr lang="bg-BG"/>
          </a:p>
        </p:txBody>
      </p:sp>
    </p:spTree>
    <p:extLst>
      <p:ext uri="{BB962C8B-B14F-4D97-AF65-F5344CB8AC3E}">
        <p14:creationId xmlns:p14="http://schemas.microsoft.com/office/powerpoint/2010/main" xmlns="" val="2747819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bg-B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bg-BG"/>
          </a:p>
        </p:txBody>
      </p:sp>
      <p:sp>
        <p:nvSpPr>
          <p:cNvPr id="4" name="Date Placeholder 3"/>
          <p:cNvSpPr>
            <a:spLocks noGrp="1"/>
          </p:cNvSpPr>
          <p:nvPr>
            <p:ph type="dt" sz="half" idx="10"/>
          </p:nvPr>
        </p:nvSpPr>
        <p:spPr/>
        <p:txBody>
          <a:bodyPr/>
          <a:lstStyle/>
          <a:p>
            <a:fld id="{F955666E-6405-4AA8-AC47-758A04934A5B}" type="datetimeFigureOut">
              <a:rPr lang="bg-BG" smtClean="0"/>
              <a:pPr/>
              <a:t>24.6.2013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E237419-E1F2-44E2-902D-C4D4AB76ED64}" type="slidenum">
              <a:rPr lang="bg-BG" smtClean="0"/>
              <a:pPr/>
              <a:t>‹#›</a:t>
            </a:fld>
            <a:endParaRPr lang="bg-BG"/>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F955666E-6405-4AA8-AC47-758A04934A5B}" type="datetimeFigureOut">
              <a:rPr lang="bg-BG" smtClean="0"/>
              <a:pPr/>
              <a:t>24.6.2013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E237419-E1F2-44E2-902D-C4D4AB76ED64}" type="slidenum">
              <a:rPr lang="bg-BG" smtClean="0"/>
              <a:pPr/>
              <a:t>‹#›</a:t>
            </a:fld>
            <a:endParaRPr lang="bg-BG"/>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bg-B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F955666E-6405-4AA8-AC47-758A04934A5B}" type="datetimeFigureOut">
              <a:rPr lang="bg-BG" smtClean="0"/>
              <a:pPr/>
              <a:t>24.6.2013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E237419-E1F2-44E2-902D-C4D4AB76ED64}" type="slidenum">
              <a:rPr lang="bg-BG" smtClean="0"/>
              <a:pPr/>
              <a:t>‹#›</a:t>
            </a:fld>
            <a:endParaRPr lang="bg-BG"/>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10"/>
          </p:nvPr>
        </p:nvSpPr>
        <p:spPr/>
        <p:txBody>
          <a:bodyPr/>
          <a:lstStyle/>
          <a:p>
            <a:fld id="{F955666E-6405-4AA8-AC47-758A04934A5B}" type="datetimeFigureOut">
              <a:rPr lang="bg-BG" smtClean="0"/>
              <a:pPr/>
              <a:t>24.6.2013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E237419-E1F2-44E2-902D-C4D4AB76ED64}" type="slidenum">
              <a:rPr lang="bg-BG" smtClean="0"/>
              <a:pPr/>
              <a:t>‹#›</a:t>
            </a:fld>
            <a:endParaRPr lang="bg-BG"/>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bg-B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955666E-6405-4AA8-AC47-758A04934A5B}" type="datetimeFigureOut">
              <a:rPr lang="bg-BG" smtClean="0"/>
              <a:pPr/>
              <a:t>24.6.2013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E237419-E1F2-44E2-902D-C4D4AB76ED64}" type="slidenum">
              <a:rPr lang="bg-BG" smtClean="0"/>
              <a:pPr/>
              <a:t>‹#›</a:t>
            </a:fld>
            <a:endParaRPr lang="bg-BG"/>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Date Placeholder 4"/>
          <p:cNvSpPr>
            <a:spLocks noGrp="1"/>
          </p:cNvSpPr>
          <p:nvPr>
            <p:ph type="dt" sz="half" idx="10"/>
          </p:nvPr>
        </p:nvSpPr>
        <p:spPr/>
        <p:txBody>
          <a:bodyPr/>
          <a:lstStyle/>
          <a:p>
            <a:fld id="{F955666E-6405-4AA8-AC47-758A04934A5B}" type="datetimeFigureOut">
              <a:rPr lang="bg-BG" smtClean="0"/>
              <a:pPr/>
              <a:t>24.6.2013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5E237419-E1F2-44E2-902D-C4D4AB76ED64}" type="slidenum">
              <a:rPr lang="bg-BG" smtClean="0"/>
              <a:pPr/>
              <a:t>‹#›</a:t>
            </a:fld>
            <a:endParaRPr lang="bg-BG"/>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bg-B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7" name="Date Placeholder 6"/>
          <p:cNvSpPr>
            <a:spLocks noGrp="1"/>
          </p:cNvSpPr>
          <p:nvPr>
            <p:ph type="dt" sz="half" idx="10"/>
          </p:nvPr>
        </p:nvSpPr>
        <p:spPr/>
        <p:txBody>
          <a:bodyPr/>
          <a:lstStyle/>
          <a:p>
            <a:fld id="{F955666E-6405-4AA8-AC47-758A04934A5B}" type="datetimeFigureOut">
              <a:rPr lang="bg-BG" smtClean="0"/>
              <a:pPr/>
              <a:t>24.6.2013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5E237419-E1F2-44E2-902D-C4D4AB76ED64}" type="slidenum">
              <a:rPr lang="bg-BG" smtClean="0"/>
              <a:pPr/>
              <a:t>‹#›</a:t>
            </a:fld>
            <a:endParaRPr lang="bg-BG"/>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bg-BG"/>
          </a:p>
        </p:txBody>
      </p:sp>
      <p:sp>
        <p:nvSpPr>
          <p:cNvPr id="3" name="Date Placeholder 2"/>
          <p:cNvSpPr>
            <a:spLocks noGrp="1"/>
          </p:cNvSpPr>
          <p:nvPr>
            <p:ph type="dt" sz="half" idx="10"/>
          </p:nvPr>
        </p:nvSpPr>
        <p:spPr/>
        <p:txBody>
          <a:bodyPr/>
          <a:lstStyle/>
          <a:p>
            <a:fld id="{F955666E-6405-4AA8-AC47-758A04934A5B}" type="datetimeFigureOut">
              <a:rPr lang="bg-BG" smtClean="0"/>
              <a:pPr/>
              <a:t>24.6.2013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5E237419-E1F2-44E2-902D-C4D4AB76ED64}" type="slidenum">
              <a:rPr lang="bg-BG" smtClean="0"/>
              <a:pPr/>
              <a:t>‹#›</a:t>
            </a:fld>
            <a:endParaRPr lang="bg-BG"/>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55666E-6405-4AA8-AC47-758A04934A5B}" type="datetimeFigureOut">
              <a:rPr lang="bg-BG" smtClean="0"/>
              <a:pPr/>
              <a:t>24.6.2013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5E237419-E1F2-44E2-902D-C4D4AB76ED64}" type="slidenum">
              <a:rPr lang="bg-BG" smtClean="0"/>
              <a:pPr/>
              <a:t>‹#›</a:t>
            </a:fld>
            <a:endParaRPr lang="bg-BG"/>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bg-B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55666E-6405-4AA8-AC47-758A04934A5B}" type="datetimeFigureOut">
              <a:rPr lang="bg-BG" smtClean="0"/>
              <a:pPr/>
              <a:t>24.6.2013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5E237419-E1F2-44E2-902D-C4D4AB76ED64}" type="slidenum">
              <a:rPr lang="bg-BG" smtClean="0"/>
              <a:pPr/>
              <a:t>‹#›</a:t>
            </a:fld>
            <a:endParaRPr lang="bg-BG"/>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bg-B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bg-B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955666E-6405-4AA8-AC47-758A04934A5B}" type="datetimeFigureOut">
              <a:rPr lang="bg-BG" smtClean="0"/>
              <a:pPr/>
              <a:t>24.6.2013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5E237419-E1F2-44E2-902D-C4D4AB76ED64}" type="slidenum">
              <a:rPr lang="bg-BG" smtClean="0"/>
              <a:pPr/>
              <a:t>‹#›</a:t>
            </a:fld>
            <a:endParaRPr lang="bg-BG"/>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bg-B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bg-BG"/>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55666E-6405-4AA8-AC47-758A04934A5B}" type="datetimeFigureOut">
              <a:rPr lang="bg-BG" smtClean="0"/>
              <a:pPr/>
              <a:t>24.6.2013 г.</a:t>
            </a:fld>
            <a:endParaRPr lang="bg-B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237419-E1F2-44E2-902D-C4D4AB76ED64}" type="slidenum">
              <a:rPr lang="bg-BG" smtClean="0"/>
              <a:pPr/>
              <a:t>‹#›</a:t>
            </a:fld>
            <a:endParaRPr lang="bg-BG"/>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6.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e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jpeg"/><Relationship Id="rId7" Type="http://schemas.openxmlformats.org/officeDocument/2006/relationships/image" Target="../media/image42.png"/><Relationship Id="rId2" Type="http://schemas.openxmlformats.org/officeDocument/2006/relationships/image" Target="../media/image37.jpeg"/><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png"/><Relationship Id="rId4" Type="http://schemas.openxmlformats.org/officeDocument/2006/relationships/image" Target="../media/image39.jpeg"/><Relationship Id="rId9" Type="http://schemas.openxmlformats.org/officeDocument/2006/relationships/image" Target="../media/image44.png"/></Relationships>
</file>

<file path=ppt/slides/_rels/slide26.xml.rels><?xml version="1.0" encoding="UTF-8" standalone="yes"?>
<Relationships xmlns="http://schemas.openxmlformats.org/package/2006/relationships"><Relationship Id="rId8" Type="http://schemas.openxmlformats.org/officeDocument/2006/relationships/image" Target="../media/image47.jpeg"/><Relationship Id="rId3" Type="http://schemas.openxmlformats.org/officeDocument/2006/relationships/image" Target="../media/image1.png"/><Relationship Id="rId7" Type="http://schemas.openxmlformats.org/officeDocument/2006/relationships/image" Target="../media/image4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2.png"/><Relationship Id="rId10" Type="http://schemas.openxmlformats.org/officeDocument/2006/relationships/image" Target="../media/image49.png"/><Relationship Id="rId4" Type="http://schemas.openxmlformats.org/officeDocument/2006/relationships/image" Target="../media/image19.jpeg"/><Relationship Id="rId9" Type="http://schemas.openxmlformats.org/officeDocument/2006/relationships/image" Target="../media/image48.jpe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emf"/><Relationship Id="rId5" Type="http://schemas.openxmlformats.org/officeDocument/2006/relationships/image" Target="../media/image15.emf"/><Relationship Id="rId4" Type="http://schemas.openxmlformats.org/officeDocument/2006/relationships/image" Target="../media/image14.emf"/></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2952" y="764704"/>
            <a:ext cx="8931048" cy="1920875"/>
          </a:xfrm>
        </p:spPr>
        <p:txBody>
          <a:bodyPr>
            <a:noAutofit/>
          </a:bodyPr>
          <a:lstStyle/>
          <a:p>
            <a:pPr algn="ctr" eaLnBrk="1" hangingPunct="1">
              <a:defRPr/>
            </a:pPr>
            <a:r>
              <a:rPr lang="en-US" sz="4000" b="1" dirty="0" smtClean="0">
                <a:solidFill>
                  <a:schemeClr val="tx1"/>
                </a:solidFill>
              </a:rPr>
              <a:t>Making small data big:</a:t>
            </a:r>
            <a:br>
              <a:rPr lang="en-US" sz="4000" b="1" dirty="0" smtClean="0">
                <a:solidFill>
                  <a:schemeClr val="tx1"/>
                </a:solidFill>
              </a:rPr>
            </a:br>
            <a:r>
              <a:rPr lang="en-US" sz="4000" b="1" dirty="0" smtClean="0">
                <a:solidFill>
                  <a:schemeClr val="tx1"/>
                </a:solidFill>
              </a:rPr>
              <a:t>The Biodiversity Data</a:t>
            </a:r>
            <a:r>
              <a:rPr lang="bg-BG" sz="4000" b="1" dirty="0" smtClean="0">
                <a:solidFill>
                  <a:schemeClr val="tx1"/>
                </a:solidFill>
              </a:rPr>
              <a:t> </a:t>
            </a:r>
            <a:r>
              <a:rPr lang="en-US" sz="4000" b="1" dirty="0" smtClean="0">
                <a:solidFill>
                  <a:schemeClr val="tx1"/>
                </a:solidFill>
              </a:rPr>
              <a:t>Journal (BDJ)</a:t>
            </a:r>
          </a:p>
        </p:txBody>
      </p:sp>
      <p:sp>
        <p:nvSpPr>
          <p:cNvPr id="7" name="Subtitle 6"/>
          <p:cNvSpPr>
            <a:spLocks noGrp="1"/>
          </p:cNvSpPr>
          <p:nvPr>
            <p:ph type="subTitle" idx="1"/>
          </p:nvPr>
        </p:nvSpPr>
        <p:spPr>
          <a:xfrm>
            <a:off x="971600" y="3068960"/>
            <a:ext cx="7335611" cy="1080120"/>
          </a:xfrm>
        </p:spPr>
        <p:txBody>
          <a:bodyPr>
            <a:normAutofit/>
          </a:bodyPr>
          <a:lstStyle/>
          <a:p>
            <a:r>
              <a:rPr lang="bg-BG" sz="2400" dirty="0">
                <a:solidFill>
                  <a:schemeClr val="tx1"/>
                </a:solidFill>
              </a:rPr>
              <a:t>Lyubomir </a:t>
            </a:r>
            <a:r>
              <a:rPr lang="en-US" sz="2400" dirty="0">
                <a:solidFill>
                  <a:schemeClr val="tx1"/>
                </a:solidFill>
              </a:rPr>
              <a:t>D</a:t>
            </a:r>
            <a:r>
              <a:rPr lang="bg-BG" sz="2400" dirty="0">
                <a:solidFill>
                  <a:schemeClr val="tx1"/>
                </a:solidFill>
              </a:rPr>
              <a:t>. Penev</a:t>
            </a:r>
            <a:r>
              <a:rPr lang="bg-BG" sz="2400" baseline="30000" dirty="0">
                <a:solidFill>
                  <a:schemeClr val="tx1"/>
                </a:solidFill>
              </a:rPr>
              <a:t>1,3</a:t>
            </a:r>
            <a:r>
              <a:rPr lang="bg-BG" sz="2400" dirty="0">
                <a:solidFill>
                  <a:schemeClr val="tx1"/>
                </a:solidFill>
              </a:rPr>
              <a:t>, Teodor </a:t>
            </a:r>
            <a:r>
              <a:rPr lang="en-US" sz="2400" dirty="0">
                <a:solidFill>
                  <a:schemeClr val="tx1"/>
                </a:solidFill>
              </a:rPr>
              <a:t>A</a:t>
            </a:r>
            <a:r>
              <a:rPr lang="bg-BG" sz="2400" dirty="0">
                <a:solidFill>
                  <a:schemeClr val="tx1"/>
                </a:solidFill>
              </a:rPr>
              <a:t>. Georgiev</a:t>
            </a:r>
            <a:r>
              <a:rPr lang="bg-BG" sz="2400" baseline="30000" dirty="0">
                <a:solidFill>
                  <a:schemeClr val="tx1"/>
                </a:solidFill>
              </a:rPr>
              <a:t>3</a:t>
            </a:r>
            <a:r>
              <a:rPr lang="bg-BG" sz="2400" dirty="0">
                <a:solidFill>
                  <a:schemeClr val="tx1"/>
                </a:solidFill>
              </a:rPr>
              <a:t>, </a:t>
            </a:r>
            <a:r>
              <a:rPr lang="en-US" sz="2400" dirty="0" err="1">
                <a:solidFill>
                  <a:schemeClr val="tx1"/>
                </a:solidFill>
              </a:rPr>
              <a:t>Pavel</a:t>
            </a:r>
            <a:r>
              <a:rPr lang="en-US" sz="2400" dirty="0">
                <a:solidFill>
                  <a:schemeClr val="tx1"/>
                </a:solidFill>
              </a:rPr>
              <a:t> E</a:t>
            </a:r>
            <a:r>
              <a:rPr lang="bg-BG" sz="2400" dirty="0">
                <a:solidFill>
                  <a:schemeClr val="tx1"/>
                </a:solidFill>
              </a:rPr>
              <a:t>. </a:t>
            </a:r>
            <a:r>
              <a:rPr lang="en-US" sz="2400" dirty="0" err="1">
                <a:solidFill>
                  <a:schemeClr val="tx1"/>
                </a:solidFill>
              </a:rPr>
              <a:t>Stoev</a:t>
            </a:r>
            <a:r>
              <a:rPr lang="bg-BG" sz="2400" baseline="30000" dirty="0">
                <a:solidFill>
                  <a:schemeClr val="tx1"/>
                </a:solidFill>
              </a:rPr>
              <a:t>2,3</a:t>
            </a:r>
            <a:r>
              <a:rPr lang="bg-BG" sz="2400" dirty="0">
                <a:solidFill>
                  <a:schemeClr val="tx1"/>
                </a:solidFill>
              </a:rPr>
              <a:t>, David </a:t>
            </a:r>
            <a:r>
              <a:rPr lang="en-US" sz="2400" dirty="0">
                <a:solidFill>
                  <a:schemeClr val="tx1"/>
                </a:solidFill>
              </a:rPr>
              <a:t>M</a:t>
            </a:r>
            <a:r>
              <a:rPr lang="bg-BG" sz="2400" dirty="0">
                <a:solidFill>
                  <a:schemeClr val="tx1"/>
                </a:solidFill>
              </a:rPr>
              <a:t>. Roberts</a:t>
            </a:r>
            <a:r>
              <a:rPr lang="bg-BG" sz="2400" baseline="30000" dirty="0">
                <a:solidFill>
                  <a:schemeClr val="tx1"/>
                </a:solidFill>
              </a:rPr>
              <a:t>4</a:t>
            </a:r>
            <a:r>
              <a:rPr lang="bg-BG" sz="2400" dirty="0">
                <a:solidFill>
                  <a:schemeClr val="tx1"/>
                </a:solidFill>
              </a:rPr>
              <a:t> &amp; Vincent </a:t>
            </a:r>
            <a:r>
              <a:rPr lang="en-US" sz="2400" dirty="0">
                <a:solidFill>
                  <a:schemeClr val="tx1"/>
                </a:solidFill>
              </a:rPr>
              <a:t>S</a:t>
            </a:r>
            <a:r>
              <a:rPr lang="bg-BG" sz="2400" dirty="0">
                <a:solidFill>
                  <a:schemeClr val="tx1"/>
                </a:solidFill>
              </a:rPr>
              <a:t>. Smith</a:t>
            </a:r>
            <a:r>
              <a:rPr lang="bg-BG" sz="2400" baseline="30000" dirty="0">
                <a:solidFill>
                  <a:schemeClr val="tx1"/>
                </a:solidFill>
              </a:rPr>
              <a:t>4 </a:t>
            </a:r>
            <a:endParaRPr lang="bg-BG" sz="2000" b="1" dirty="0" smtClean="0">
              <a:solidFill>
                <a:schemeClr val="tx1"/>
              </a:solidFill>
              <a:latin typeface="+mj-lt"/>
            </a:endParaRPr>
          </a:p>
        </p:txBody>
      </p:sp>
      <p:pic>
        <p:nvPicPr>
          <p:cNvPr id="4101" name="Picture 4"/>
          <p:cNvPicPr>
            <a:picLocks noChangeAspect="1" noChangeArrowheads="1"/>
          </p:cNvPicPr>
          <p:nvPr/>
        </p:nvPicPr>
        <p:blipFill>
          <a:blip r:embed="rId3" cstate="print"/>
          <a:srcRect/>
          <a:stretch>
            <a:fillRect/>
          </a:stretch>
        </p:blipFill>
        <p:spPr bwMode="auto">
          <a:xfrm>
            <a:off x="756000" y="6138187"/>
            <a:ext cx="1911350" cy="508000"/>
          </a:xfrm>
          <a:prstGeom prst="rect">
            <a:avLst/>
          </a:prstGeom>
          <a:noFill/>
          <a:ln w="9525">
            <a:noFill/>
            <a:miter lim="800000"/>
            <a:headEnd/>
            <a:tailEnd/>
          </a:ln>
        </p:spPr>
      </p:pic>
      <p:grpSp>
        <p:nvGrpSpPr>
          <p:cNvPr id="4" name="Group 39"/>
          <p:cNvGrpSpPr>
            <a:grpSpLocks/>
          </p:cNvGrpSpPr>
          <p:nvPr/>
        </p:nvGrpSpPr>
        <p:grpSpPr bwMode="auto">
          <a:xfrm>
            <a:off x="7232426" y="5756982"/>
            <a:ext cx="1341440" cy="984386"/>
            <a:chOff x="647" y="753"/>
            <a:chExt cx="2611" cy="1612"/>
          </a:xfrm>
        </p:grpSpPr>
        <p:pic>
          <p:nvPicPr>
            <p:cNvPr id="11" name="Picture 38" descr="ViBRANT Logo No Text-Large"/>
            <p:cNvPicPr>
              <a:picLocks noChangeAspect="1" noChangeArrowheads="1"/>
            </p:cNvPicPr>
            <p:nvPr/>
          </p:nvPicPr>
          <p:blipFill>
            <a:blip r:embed="rId4" cstate="print"/>
            <a:srcRect/>
            <a:stretch>
              <a:fillRect/>
            </a:stretch>
          </p:blipFill>
          <p:spPr bwMode="auto">
            <a:xfrm>
              <a:off x="647" y="753"/>
              <a:ext cx="2008" cy="1305"/>
            </a:xfrm>
            <a:prstGeom prst="rect">
              <a:avLst/>
            </a:prstGeom>
            <a:noFill/>
          </p:spPr>
        </p:pic>
        <p:sp>
          <p:nvSpPr>
            <p:cNvPr id="12" name="Text Box 32"/>
            <p:cNvSpPr txBox="1">
              <a:spLocks noChangeArrowheads="1"/>
            </p:cNvSpPr>
            <p:nvPr/>
          </p:nvSpPr>
          <p:spPr bwMode="auto">
            <a:xfrm>
              <a:off x="1803" y="1567"/>
              <a:ext cx="1455" cy="494"/>
            </a:xfrm>
            <a:prstGeom prst="rect">
              <a:avLst/>
            </a:prstGeom>
            <a:noFill/>
            <a:ln w="9525">
              <a:noFill/>
              <a:miter lim="800000"/>
              <a:headEnd/>
              <a:tailEnd/>
            </a:ln>
          </p:spPr>
          <p:txBody>
            <a:bodyPr wrap="none">
              <a:spAutoFit/>
            </a:bodyPr>
            <a:lstStyle/>
            <a:p>
              <a:pPr>
                <a:tabLst>
                  <a:tab pos="533400" algn="l"/>
                </a:tabLst>
              </a:pPr>
              <a:r>
                <a:rPr lang="en-US" sz="2000" dirty="0" err="1" smtClean="0">
                  <a:latin typeface="Helvetica" pitchFamily="-48" charset="0"/>
                </a:rPr>
                <a:t>ViBRANT</a:t>
              </a:r>
              <a:endParaRPr lang="en-US" sz="2000" dirty="0">
                <a:latin typeface="Helvetica" pitchFamily="-48" charset="0"/>
              </a:endParaRPr>
            </a:p>
          </p:txBody>
        </p:sp>
        <p:sp>
          <p:nvSpPr>
            <p:cNvPr id="13" name="Text Box 33"/>
            <p:cNvSpPr txBox="1">
              <a:spLocks noChangeArrowheads="1"/>
            </p:cNvSpPr>
            <p:nvPr/>
          </p:nvSpPr>
          <p:spPr bwMode="auto">
            <a:xfrm>
              <a:off x="1948" y="1836"/>
              <a:ext cx="360" cy="529"/>
            </a:xfrm>
            <a:prstGeom prst="rect">
              <a:avLst/>
            </a:prstGeom>
            <a:noFill/>
            <a:ln w="9525">
              <a:noFill/>
              <a:miter lim="800000"/>
              <a:headEnd/>
              <a:tailEnd/>
            </a:ln>
          </p:spPr>
          <p:txBody>
            <a:bodyPr wrap="none">
              <a:spAutoFit/>
            </a:bodyPr>
            <a:lstStyle/>
            <a:p>
              <a:endParaRPr lang="en-US" i="1" dirty="0"/>
            </a:p>
          </p:txBody>
        </p:sp>
      </p:grpSp>
      <p:sp>
        <p:nvSpPr>
          <p:cNvPr id="3" name="TextBox 2"/>
          <p:cNvSpPr txBox="1"/>
          <p:nvPr/>
        </p:nvSpPr>
        <p:spPr>
          <a:xfrm>
            <a:off x="3259016" y="6188319"/>
            <a:ext cx="3380541" cy="461665"/>
          </a:xfrm>
          <a:prstGeom prst="rect">
            <a:avLst/>
          </a:prstGeom>
          <a:noFill/>
        </p:spPr>
        <p:txBody>
          <a:bodyPr wrap="none" rtlCol="0">
            <a:spAutoFit/>
          </a:bodyPr>
          <a:lstStyle/>
          <a:p>
            <a:r>
              <a:rPr lang="en-US" sz="2400" b="1" dirty="0" smtClean="0"/>
              <a:t>pensoft.net/journals/</a:t>
            </a:r>
            <a:r>
              <a:rPr lang="en-US" sz="2400" b="1" dirty="0" err="1" smtClean="0"/>
              <a:t>bdj</a:t>
            </a:r>
            <a:endParaRPr lang="bg-BG" sz="2400" b="1" dirty="0"/>
          </a:p>
        </p:txBody>
      </p:sp>
      <p:sp>
        <p:nvSpPr>
          <p:cNvPr id="48129" name="Rectangle 1"/>
          <p:cNvSpPr>
            <a:spLocks noChangeArrowheads="1"/>
          </p:cNvSpPr>
          <p:nvPr/>
        </p:nvSpPr>
        <p:spPr bwMode="auto">
          <a:xfrm>
            <a:off x="2051720" y="4316903"/>
            <a:ext cx="698477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bg-BG" b="0" i="0" u="none" strike="noStrike" cap="none" normalizeH="0" baseline="0" dirty="0" smtClean="0">
                <a:ln>
                  <a:noFill/>
                </a:ln>
                <a:solidFill>
                  <a:schemeClr val="tx1"/>
                </a:solidFill>
                <a:effectLst/>
                <a:ea typeface="Times New Roman" pitchFamily="18" charset="0"/>
                <a:cs typeface="Times New Roman" pitchFamily="18" charset="0"/>
              </a:rPr>
              <a:t>1 </a:t>
            </a:r>
            <a:r>
              <a:rPr kumimoji="0" lang="en-US" b="0" i="0" u="none" strike="noStrike" cap="none" normalizeH="0" baseline="0" dirty="0" smtClean="0">
                <a:ln>
                  <a:noFill/>
                </a:ln>
                <a:solidFill>
                  <a:schemeClr val="tx1"/>
                </a:solidFill>
                <a:effectLst/>
                <a:ea typeface="Times New Roman" pitchFamily="18" charset="0"/>
                <a:cs typeface="Times New Roman" pitchFamily="18" charset="0"/>
              </a:rPr>
              <a:t>Institute for Biodiversity and Ecosystem Research</a:t>
            </a:r>
            <a:r>
              <a:rPr kumimoji="0" lang="bg-BG" b="0" i="0" u="none" strike="noStrike" cap="none" normalizeH="0" baseline="0" dirty="0" smtClean="0">
                <a:ln>
                  <a:noFill/>
                </a:ln>
                <a:solidFill>
                  <a:schemeClr val="tx1"/>
                </a:solidFill>
                <a:effectLst/>
                <a:ea typeface="Times New Roman" pitchFamily="18" charset="0"/>
                <a:cs typeface="Times New Roman" pitchFamily="18" charset="0"/>
              </a:rPr>
              <a:t>, Bulgaria</a:t>
            </a:r>
            <a:endParaRPr kumimoji="0" lang="bg-BG" b="0" i="0" u="none" strike="noStrike" cap="none" normalizeH="0" baseline="0" dirty="0" smtClean="0">
              <a:ln>
                <a:noFill/>
              </a:ln>
              <a:solidFill>
                <a:schemeClr val="tx1"/>
              </a:solidFill>
              <a:effectLst/>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bg-BG" b="0" i="0" u="none" strike="noStrike" cap="none" normalizeH="0" baseline="0" dirty="0" smtClean="0">
                <a:ln>
                  <a:noFill/>
                </a:ln>
                <a:solidFill>
                  <a:schemeClr val="tx1"/>
                </a:solidFill>
                <a:effectLst/>
                <a:ea typeface="Times New Roman" pitchFamily="18" charset="0"/>
                <a:cs typeface="Times New Roman" pitchFamily="18" charset="0"/>
              </a:rPr>
              <a:t>2 </a:t>
            </a:r>
            <a:r>
              <a:rPr kumimoji="0" lang="en-US" b="0" i="0" u="none" strike="noStrike" cap="none" normalizeH="0" baseline="0" dirty="0" smtClean="0">
                <a:ln>
                  <a:noFill/>
                </a:ln>
                <a:solidFill>
                  <a:schemeClr val="tx1"/>
                </a:solidFill>
                <a:effectLst/>
                <a:ea typeface="Times New Roman" pitchFamily="18" charset="0"/>
                <a:cs typeface="Times New Roman" pitchFamily="18" charset="0"/>
              </a:rPr>
              <a:t>National Natural History Museum, Bulgaria</a:t>
            </a:r>
            <a:endParaRPr kumimoji="0" lang="bg-BG" b="0" i="0" u="none" strike="noStrike" cap="none" normalizeH="0" baseline="0" dirty="0" smtClean="0">
              <a:ln>
                <a:noFill/>
              </a:ln>
              <a:solidFill>
                <a:schemeClr val="tx1"/>
              </a:solidFill>
              <a:effectLst/>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ea typeface="Times New Roman" pitchFamily="18" charset="0"/>
                <a:cs typeface="Times New Roman" pitchFamily="18" charset="0"/>
              </a:rPr>
              <a:t>3</a:t>
            </a:r>
            <a:r>
              <a:rPr kumimoji="0" lang="bg-BG" b="0" i="0" u="none" strike="noStrike" cap="none" normalizeH="0" baseline="0" dirty="0" smtClean="0">
                <a:ln>
                  <a:noFill/>
                </a:ln>
                <a:solidFill>
                  <a:schemeClr val="tx1"/>
                </a:solidFill>
                <a:effectLst/>
                <a:ea typeface="Times New Roman" pitchFamily="18" charset="0"/>
                <a:cs typeface="Times New Roman" pitchFamily="18" charset="0"/>
              </a:rPr>
              <a:t> Pensoft Publishers</a:t>
            </a:r>
            <a:endParaRPr kumimoji="0" lang="bg-BG" b="0" i="0" u="none" strike="noStrike" cap="none" normalizeH="0" baseline="0" dirty="0" smtClean="0">
              <a:ln>
                <a:noFill/>
              </a:ln>
              <a:solidFill>
                <a:schemeClr val="tx1"/>
              </a:solidFill>
              <a:effectLst/>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tx1"/>
                </a:solidFill>
                <a:effectLst/>
                <a:ea typeface="Times New Roman" pitchFamily="18" charset="0"/>
                <a:cs typeface="Times New Roman" pitchFamily="18" charset="0"/>
              </a:rPr>
              <a:t>4</a:t>
            </a:r>
            <a:r>
              <a:rPr kumimoji="0" lang="bg-BG" b="0" i="0" u="none" strike="noStrike" cap="none" normalizeH="0" baseline="0" dirty="0" smtClean="0">
                <a:ln>
                  <a:noFill/>
                </a:ln>
                <a:solidFill>
                  <a:schemeClr val="tx1"/>
                </a:solidFill>
                <a:effectLst/>
                <a:ea typeface="Times New Roman" pitchFamily="18" charset="0"/>
                <a:cs typeface="Times New Roman" pitchFamily="18" charset="0"/>
              </a:rPr>
              <a:t> The Natural History Museum, UK</a:t>
            </a:r>
            <a:endParaRPr kumimoji="0" lang="bg-BG" b="0" i="0" u="none" strike="noStrike" cap="none" normalizeH="0" baseline="0" dirty="0" smtClean="0">
              <a:ln>
                <a:noFill/>
              </a:ln>
              <a:solidFill>
                <a:schemeClr val="tx1"/>
              </a:solidFill>
              <a:effectLst/>
              <a:cs typeface="Arial" pitchFamily="34" charset="0"/>
            </a:endParaRPr>
          </a:p>
        </p:txBody>
      </p:sp>
      <p:sp>
        <p:nvSpPr>
          <p:cNvPr id="14" name="Rectangle 13"/>
          <p:cNvSpPr/>
          <p:nvPr/>
        </p:nvSpPr>
        <p:spPr>
          <a:xfrm>
            <a:off x="0" y="0"/>
            <a:ext cx="9144000" cy="646331"/>
          </a:xfrm>
          <a:prstGeom prst="rect">
            <a:avLst/>
          </a:prstGeom>
          <a:solidFill>
            <a:schemeClr val="bg2">
              <a:lumMod val="90000"/>
            </a:schemeClr>
          </a:solidFill>
        </p:spPr>
        <p:txBody>
          <a:bodyPr wrap="square">
            <a:spAutoFit/>
          </a:bodyPr>
          <a:lstStyle/>
          <a:p>
            <a:r>
              <a:rPr lang="en-US" dirty="0" smtClean="0"/>
              <a:t>19th International Congress of </a:t>
            </a:r>
            <a:r>
              <a:rPr lang="en-US" dirty="0" err="1" smtClean="0"/>
              <a:t>Arachnology</a:t>
            </a:r>
            <a:r>
              <a:rPr lang="en-US" dirty="0" smtClean="0"/>
              <a:t> (ICA 2013) </a:t>
            </a:r>
          </a:p>
          <a:p>
            <a:r>
              <a:rPr lang="en-US" dirty="0" err="1" smtClean="0"/>
              <a:t>Kenting</a:t>
            </a:r>
            <a:r>
              <a:rPr lang="en-US" dirty="0" smtClean="0"/>
              <a:t> National Park, Taiwan; June 23-28, 2013</a:t>
            </a:r>
            <a:endParaRPr lang="en-US" dirty="0"/>
          </a:p>
        </p:txBody>
      </p:sp>
    </p:spTree>
    <p:extLst>
      <p:ext uri="{BB962C8B-B14F-4D97-AF65-F5344CB8AC3E}">
        <p14:creationId xmlns:p14="http://schemas.microsoft.com/office/powerpoint/2010/main" xmlns="" val="278316331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764704"/>
            <a:ext cx="8229600" cy="4032448"/>
          </a:xfrm>
        </p:spPr>
        <p:txBody>
          <a:bodyPr rtlCol="0">
            <a:noAutofit/>
          </a:bodyPr>
          <a:lstStyle/>
          <a:p>
            <a:pPr algn="ctr" fontAlgn="auto">
              <a:spcAft>
                <a:spcPts val="0"/>
              </a:spcAft>
              <a:defRPr/>
            </a:pPr>
            <a:r>
              <a:rPr lang="en-US" sz="3600" dirty="0" smtClean="0">
                <a:solidFill>
                  <a:schemeClr val="accent3">
                    <a:lumMod val="50000"/>
                  </a:schemeClr>
                </a:solidFill>
              </a:rPr>
              <a:t>No installation!</a:t>
            </a:r>
            <a:br>
              <a:rPr lang="en-US" sz="3600" dirty="0" smtClean="0">
                <a:solidFill>
                  <a:schemeClr val="accent3">
                    <a:lumMod val="50000"/>
                  </a:schemeClr>
                </a:solidFill>
              </a:rPr>
            </a:br>
            <a:r>
              <a:rPr lang="en-US" sz="3600" dirty="0" smtClean="0">
                <a:solidFill>
                  <a:schemeClr val="accent3">
                    <a:lumMod val="50000"/>
                  </a:schemeClr>
                </a:solidFill>
              </a:rPr>
              <a:t>Just register and go!</a:t>
            </a:r>
            <a:endParaRPr lang="bg-BG" sz="4800" dirty="0">
              <a:solidFill>
                <a:schemeClr val="accent3">
                  <a:lumMod val="50000"/>
                </a:schemeClr>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8436" name="Picture 4" descr="http://www.allthingschristmas.com/pics/cherry1.jpg"/>
          <p:cNvPicPr>
            <a:picLocks noChangeAspect="1" noChangeArrowheads="1"/>
          </p:cNvPicPr>
          <p:nvPr/>
        </p:nvPicPr>
        <p:blipFill>
          <a:blip r:embed="rId2" cstate="print"/>
          <a:srcRect/>
          <a:stretch>
            <a:fillRect/>
          </a:stretch>
        </p:blipFill>
        <p:spPr bwMode="auto">
          <a:xfrm>
            <a:off x="2555776" y="476672"/>
            <a:ext cx="3979545" cy="5306061"/>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628800"/>
            <a:ext cx="8229600" cy="2291630"/>
          </a:xfrm>
        </p:spPr>
        <p:txBody>
          <a:bodyPr rtlCol="0">
            <a:noAutofit/>
          </a:bodyPr>
          <a:lstStyle/>
          <a:p>
            <a:pPr algn="ctr" fontAlgn="auto">
              <a:spcAft>
                <a:spcPts val="0"/>
              </a:spcAft>
              <a:defRPr/>
            </a:pPr>
            <a:r>
              <a:rPr lang="en-US" sz="4800" dirty="0" smtClean="0">
                <a:solidFill>
                  <a:srgbClr val="C00000"/>
                </a:solidFill>
              </a:rPr>
              <a:t>NO Author Guidelines!</a:t>
            </a:r>
            <a:br>
              <a:rPr lang="en-US" sz="4800" dirty="0" smtClean="0">
                <a:solidFill>
                  <a:srgbClr val="C00000"/>
                </a:solidFill>
              </a:rPr>
            </a:br>
            <a:r>
              <a:rPr lang="en-US" sz="4800" dirty="0" smtClean="0">
                <a:solidFill>
                  <a:srgbClr val="C00000"/>
                </a:solidFill>
              </a:rPr>
              <a:t>The tool guides you!</a:t>
            </a:r>
            <a:endParaRPr lang="bg-BG" sz="4800" dirty="0">
              <a:solidFill>
                <a:srgbClr val="C00000"/>
              </a:solidFill>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Choose article template</a:t>
            </a:r>
            <a:endParaRPr lang="bg-BG" dirty="0"/>
          </a:p>
        </p:txBody>
      </p:sp>
      <p:pic>
        <p:nvPicPr>
          <p:cNvPr id="4" name="Picture 3" descr="PWT Template types.jpg"/>
          <p:cNvPicPr>
            <a:picLocks noChangeAspect="1"/>
          </p:cNvPicPr>
          <p:nvPr/>
        </p:nvPicPr>
        <p:blipFill rotWithShape="1">
          <a:blip r:embed="rId2" cstate="print"/>
          <a:srcRect b="3785"/>
          <a:stretch/>
        </p:blipFill>
        <p:spPr>
          <a:xfrm>
            <a:off x="770165" y="637347"/>
            <a:ext cx="7881256" cy="5687253"/>
          </a:xfrm>
          <a:prstGeom prst="rect">
            <a:avLst/>
          </a:prstGeom>
        </p:spPr>
      </p:pic>
    </p:spTree>
    <p:extLst>
      <p:ext uri="{BB962C8B-B14F-4D97-AF65-F5344CB8AC3E}">
        <p14:creationId xmlns:p14="http://schemas.microsoft.com/office/powerpoint/2010/main" xmlns="" val="2764007218"/>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50106"/>
          </a:xfrm>
        </p:spPr>
        <p:txBody>
          <a:bodyPr>
            <a:normAutofit fontScale="90000"/>
          </a:bodyPr>
          <a:lstStyle/>
          <a:p>
            <a:r>
              <a:rPr lang="en-US" dirty="0" smtClean="0"/>
              <a:t>Authors can choose the review type</a:t>
            </a:r>
            <a:endParaRPr lang="bg-BG" dirty="0"/>
          </a:p>
        </p:txBody>
      </p:sp>
      <p:pic>
        <p:nvPicPr>
          <p:cNvPr id="6" name="Content Placeholder 5"/>
          <p:cNvPicPr>
            <a:picLocks noGrp="1" noChangeAspect="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755576" y="1340768"/>
            <a:ext cx="7520865" cy="4525963"/>
          </a:xfrm>
        </p:spPr>
      </p:pic>
    </p:spTree>
    <p:extLst>
      <p:ext uri="{BB962C8B-B14F-4D97-AF65-F5344CB8AC3E}">
        <p14:creationId xmlns:p14="http://schemas.microsoft.com/office/powerpoint/2010/main" xmlns="" val="255039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cstate="print"/>
          <a:srcRect/>
          <a:stretch>
            <a:fillRect/>
          </a:stretch>
        </p:blipFill>
        <p:spPr bwMode="auto">
          <a:xfrm>
            <a:off x="0" y="-38260"/>
            <a:ext cx="9144000" cy="6896260"/>
          </a:xfrm>
          <a:prstGeom prst="rect">
            <a:avLst/>
          </a:prstGeom>
          <a:noFill/>
          <a:ln w="9525">
            <a:noFill/>
            <a:miter lim="800000"/>
            <a:headEnd/>
            <a:tailEnd/>
          </a:ln>
        </p:spPr>
      </p:pic>
      <p:sp>
        <p:nvSpPr>
          <p:cNvPr id="4" name="Rectangle 3"/>
          <p:cNvSpPr/>
          <p:nvPr/>
        </p:nvSpPr>
        <p:spPr>
          <a:xfrm>
            <a:off x="5977880" y="6213513"/>
            <a:ext cx="1837362" cy="523220"/>
          </a:xfrm>
          <a:prstGeom prst="rect">
            <a:avLst/>
          </a:prstGeom>
        </p:spPr>
        <p:txBody>
          <a:bodyPr wrap="none">
            <a:spAutoFit/>
          </a:bodyPr>
          <a:lstStyle/>
          <a:p>
            <a:pPr algn="ctr"/>
            <a:r>
              <a:rPr lang="en-US" sz="2800" dirty="0" smtClean="0">
                <a:solidFill>
                  <a:srgbClr val="C00000"/>
                </a:solidFill>
              </a:rPr>
              <a:t>Add author</a:t>
            </a:r>
            <a:endParaRPr lang="bg-BG" sz="2800" dirty="0">
              <a:solidFill>
                <a:srgbClr val="C00000"/>
              </a:solidFill>
            </a:endParaRPr>
          </a:p>
        </p:txBody>
      </p:sp>
      <p:cxnSp>
        <p:nvCxnSpPr>
          <p:cNvPr id="5" name="Straight Arrow Connector 4"/>
          <p:cNvCxnSpPr/>
          <p:nvPr/>
        </p:nvCxnSpPr>
        <p:spPr>
          <a:xfrm flipH="1">
            <a:off x="1087120" y="903383"/>
            <a:ext cx="274320" cy="355600"/>
          </a:xfrm>
          <a:prstGeom prst="straightConnector1">
            <a:avLst/>
          </a:prstGeom>
          <a:ln w="63500" cap="rnd">
            <a:solidFill>
              <a:srgbClr val="C00000"/>
            </a:solidFill>
            <a:headEnd type="none"/>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cstate="print"/>
          <a:srcRect/>
          <a:stretch>
            <a:fillRect/>
          </a:stretch>
        </p:blipFill>
        <p:spPr bwMode="auto">
          <a:xfrm>
            <a:off x="1" y="0"/>
            <a:ext cx="9144000" cy="6857999"/>
          </a:xfrm>
          <a:prstGeom prst="rect">
            <a:avLst/>
          </a:prstGeom>
          <a:noFill/>
          <a:ln w="9525">
            <a:noFill/>
            <a:miter lim="800000"/>
            <a:headEnd/>
            <a:tailEnd/>
          </a:ln>
        </p:spPr>
      </p:pic>
      <p:cxnSp>
        <p:nvCxnSpPr>
          <p:cNvPr id="6" name="Straight Arrow Connector 5"/>
          <p:cNvCxnSpPr/>
          <p:nvPr/>
        </p:nvCxnSpPr>
        <p:spPr>
          <a:xfrm flipH="1">
            <a:off x="1171399" y="3117773"/>
            <a:ext cx="274320" cy="355600"/>
          </a:xfrm>
          <a:prstGeom prst="straightConnector1">
            <a:avLst/>
          </a:prstGeom>
          <a:ln w="63500" cap="rnd">
            <a:solidFill>
              <a:srgbClr val="C00000"/>
            </a:solidFill>
            <a:headEnd type="none"/>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1" name="Picture 3"/>
          <p:cNvPicPr>
            <a:picLocks noChangeAspect="1" noChangeArrowheads="1"/>
          </p:cNvPicPr>
          <p:nvPr/>
        </p:nvPicPr>
        <p:blipFill>
          <a:blip r:embed="rId2" cstate="print"/>
          <a:srcRect/>
          <a:stretch>
            <a:fillRect/>
          </a:stretch>
        </p:blipFill>
        <p:spPr bwMode="auto">
          <a:xfrm>
            <a:off x="-73447" y="1"/>
            <a:ext cx="9217447" cy="6858000"/>
          </a:xfrm>
          <a:prstGeom prst="rect">
            <a:avLst/>
          </a:prstGeom>
          <a:noFill/>
          <a:ln w="9525">
            <a:noFill/>
            <a:miter lim="800000"/>
            <a:headEnd/>
            <a:tailEnd/>
          </a:ln>
        </p:spPr>
      </p:pic>
      <p:cxnSp>
        <p:nvCxnSpPr>
          <p:cNvPr id="4" name="Straight Arrow Connector 3"/>
          <p:cNvCxnSpPr/>
          <p:nvPr/>
        </p:nvCxnSpPr>
        <p:spPr>
          <a:xfrm flipH="1">
            <a:off x="6390409" y="2846483"/>
            <a:ext cx="274320" cy="355600"/>
          </a:xfrm>
          <a:prstGeom prst="straightConnector1">
            <a:avLst/>
          </a:prstGeom>
          <a:ln w="63500" cap="rnd">
            <a:solidFill>
              <a:srgbClr val="C00000"/>
            </a:solidFill>
            <a:headEnd type="none"/>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4400" y="0"/>
            <a:ext cx="8229600" cy="701040"/>
          </a:xfrm>
        </p:spPr>
        <p:txBody>
          <a:bodyPr/>
          <a:lstStyle/>
          <a:p>
            <a:pPr lvl="0"/>
            <a:r>
              <a:rPr lang="en-US" sz="2800" b="1" dirty="0" err="1" smtClean="0">
                <a:solidFill>
                  <a:schemeClr val="tx1"/>
                </a:solidFill>
              </a:rPr>
              <a:t>Taxon</a:t>
            </a:r>
            <a:r>
              <a:rPr lang="en-US" sz="2800" b="1" dirty="0" smtClean="0">
                <a:solidFill>
                  <a:schemeClr val="tx1"/>
                </a:solidFill>
              </a:rPr>
              <a:t> treatment: new species</a:t>
            </a:r>
            <a:endParaRPr lang="bg-BG" sz="2800" dirty="0">
              <a:solidFill>
                <a:schemeClr val="tx1"/>
              </a:solidFill>
            </a:endParaRPr>
          </a:p>
        </p:txBody>
      </p:sp>
      <p:sp>
        <p:nvSpPr>
          <p:cNvPr id="6" name="Title 1"/>
          <p:cNvSpPr txBox="1">
            <a:spLocks/>
          </p:cNvSpPr>
          <p:nvPr/>
        </p:nvSpPr>
        <p:spPr bwMode="auto">
          <a:xfrm>
            <a:off x="173504" y="304801"/>
            <a:ext cx="8384615" cy="1219199"/>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bg-BG" sz="4800" b="1" i="0" u="none" strike="noStrike" kern="1200" cap="none" spc="0" normalizeH="0" baseline="0" noProof="0" dirty="0">
              <a:ln>
                <a:noFill/>
              </a:ln>
              <a:solidFill>
                <a:schemeClr val="accent2">
                  <a:lumMod val="75000"/>
                </a:schemeClr>
              </a:solidFill>
              <a:effectLst/>
              <a:uLnTx/>
              <a:uFillTx/>
              <a:latin typeface="+mj-lt"/>
              <a:ea typeface="+mj-ea"/>
              <a:cs typeface="+mj-cs"/>
            </a:endParaRPr>
          </a:p>
        </p:txBody>
      </p:sp>
      <p:pic>
        <p:nvPicPr>
          <p:cNvPr id="1026" name="Picture 2" descr="J:\CONGRESSES_MEETINGS_WORKSHOPS\2013\PROIBIOSPHERE_BERLIN_MAY\new species2.jpg"/>
          <p:cNvPicPr>
            <a:picLocks noChangeAspect="1" noChangeArrowheads="1"/>
          </p:cNvPicPr>
          <p:nvPr/>
        </p:nvPicPr>
        <p:blipFill>
          <a:blip r:embed="rId2" cstate="print"/>
          <a:srcRect/>
          <a:stretch>
            <a:fillRect/>
          </a:stretch>
        </p:blipFill>
        <p:spPr bwMode="auto">
          <a:xfrm>
            <a:off x="0" y="636589"/>
            <a:ext cx="5445532" cy="6221412"/>
          </a:xfrm>
          <a:prstGeom prst="rect">
            <a:avLst/>
          </a:prstGeom>
          <a:noFill/>
        </p:spPr>
      </p:pic>
      <p:grpSp>
        <p:nvGrpSpPr>
          <p:cNvPr id="2" name="Group 14"/>
          <p:cNvGrpSpPr/>
          <p:nvPr/>
        </p:nvGrpSpPr>
        <p:grpSpPr>
          <a:xfrm>
            <a:off x="82829" y="1766046"/>
            <a:ext cx="8475290" cy="4049742"/>
            <a:chOff x="82829" y="1766046"/>
            <a:chExt cx="8475290" cy="4049742"/>
          </a:xfrm>
        </p:grpSpPr>
        <p:sp>
          <p:nvSpPr>
            <p:cNvPr id="12" name="Rectangle 11"/>
            <p:cNvSpPr/>
            <p:nvPr/>
          </p:nvSpPr>
          <p:spPr>
            <a:xfrm>
              <a:off x="82829" y="1766046"/>
              <a:ext cx="5251172" cy="1255059"/>
            </a:xfrm>
            <a:prstGeom prst="rect">
              <a:avLst/>
            </a:prstGeom>
            <a:noFill/>
            <a:ln w="28575"/>
          </p:spPr>
          <p:style>
            <a:lnRef idx="1">
              <a:schemeClr val="accent1"/>
            </a:lnRef>
            <a:fillRef idx="3">
              <a:schemeClr val="accent1"/>
            </a:fillRef>
            <a:effectRef idx="2">
              <a:schemeClr val="accent1"/>
            </a:effectRef>
            <a:fontRef idx="minor">
              <a:schemeClr val="lt1"/>
            </a:fontRef>
          </p:style>
          <p:txBody>
            <a:bodyPr rtlCol="0" anchor="ctr"/>
            <a:lstStyle/>
            <a:p>
              <a:pPr algn="ctr"/>
              <a:endParaRPr lang="bg-BG"/>
            </a:p>
          </p:txBody>
        </p:sp>
        <p:pic>
          <p:nvPicPr>
            <p:cNvPr id="14" name="Picture 4" descr="J:\CONGRESSES_MEETINGS_WORKSHOPS\2013\PROIBIOSPHERE_BERLIN_MAY\darwin_core.jpg"/>
            <p:cNvPicPr>
              <a:picLocks noChangeAspect="1" noChangeArrowheads="1"/>
            </p:cNvPicPr>
            <p:nvPr/>
          </p:nvPicPr>
          <p:blipFill>
            <a:blip r:embed="rId3" cstate="print"/>
            <a:srcRect/>
            <a:stretch>
              <a:fillRect/>
            </a:stretch>
          </p:blipFill>
          <p:spPr bwMode="auto">
            <a:xfrm>
              <a:off x="229906" y="3550024"/>
              <a:ext cx="8328213" cy="2265764"/>
            </a:xfrm>
            <a:prstGeom prst="rect">
              <a:avLst/>
            </a:prstGeom>
            <a:noFill/>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en-US" sz="2800" b="1" dirty="0" err="1" smtClean="0">
                <a:solidFill>
                  <a:schemeClr val="accent2">
                    <a:lumMod val="75000"/>
                  </a:schemeClr>
                </a:solidFill>
              </a:rPr>
              <a:t>Taxon</a:t>
            </a:r>
            <a:r>
              <a:rPr lang="en-US" sz="2800" b="1" dirty="0" smtClean="0">
                <a:solidFill>
                  <a:schemeClr val="accent2">
                    <a:lumMod val="75000"/>
                  </a:schemeClr>
                </a:solidFill>
              </a:rPr>
              <a:t> treatment: import material data</a:t>
            </a:r>
            <a:endParaRPr lang="bg-BG" sz="2800" dirty="0"/>
          </a:p>
        </p:txBody>
      </p:sp>
      <p:sp>
        <p:nvSpPr>
          <p:cNvPr id="6" name="Title 1"/>
          <p:cNvSpPr txBox="1">
            <a:spLocks/>
          </p:cNvSpPr>
          <p:nvPr/>
        </p:nvSpPr>
        <p:spPr bwMode="auto">
          <a:xfrm>
            <a:off x="173504" y="304801"/>
            <a:ext cx="8384615" cy="1219199"/>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bg-BG" sz="4800" b="1" i="0" u="none" strike="noStrike" kern="1200" cap="none" spc="0" normalizeH="0" baseline="0" noProof="0" dirty="0">
              <a:ln>
                <a:noFill/>
              </a:ln>
              <a:solidFill>
                <a:schemeClr val="accent2">
                  <a:lumMod val="75000"/>
                </a:schemeClr>
              </a:solidFill>
              <a:effectLst/>
              <a:uLnTx/>
              <a:uFillTx/>
              <a:latin typeface="+mj-lt"/>
              <a:ea typeface="+mj-ea"/>
              <a:cs typeface="+mj-cs"/>
            </a:endParaRPr>
          </a:p>
        </p:txBody>
      </p:sp>
      <p:pic>
        <p:nvPicPr>
          <p:cNvPr id="100355" name="Picture 3" descr="J:\CONGRESSES_MEETINGS_WORKSHOPS\2013\PROIBIOSPHERE_BERLIN_MAY\import.jpg"/>
          <p:cNvPicPr>
            <a:picLocks noChangeAspect="1" noChangeArrowheads="1"/>
          </p:cNvPicPr>
          <p:nvPr/>
        </p:nvPicPr>
        <p:blipFill>
          <a:blip r:embed="rId2" cstate="print"/>
          <a:srcRect/>
          <a:stretch>
            <a:fillRect/>
          </a:stretch>
        </p:blipFill>
        <p:spPr bwMode="auto">
          <a:xfrm>
            <a:off x="0" y="636587"/>
            <a:ext cx="8310282" cy="5852401"/>
          </a:xfrm>
          <a:prstGeom prst="rect">
            <a:avLst/>
          </a:prstGeom>
          <a:noFill/>
        </p:spPr>
      </p:pic>
      <p:sp>
        <p:nvSpPr>
          <p:cNvPr id="17" name="Down Arrow 16"/>
          <p:cNvSpPr/>
          <p:nvPr/>
        </p:nvSpPr>
        <p:spPr>
          <a:xfrm rot="2867452">
            <a:off x="2909905" y="2482253"/>
            <a:ext cx="230477" cy="523786"/>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bg-BG"/>
          </a:p>
        </p:txBody>
      </p:sp>
      <p:pic>
        <p:nvPicPr>
          <p:cNvPr id="100356" name="Picture 4" descr="J:\CONGRESSES_MEETINGS_WORKSHOPS\2013\PROIBIOSPHERE_BERLIN_MAY\import2.jpg"/>
          <p:cNvPicPr>
            <a:picLocks noChangeAspect="1" noChangeArrowheads="1"/>
          </p:cNvPicPr>
          <p:nvPr/>
        </p:nvPicPr>
        <p:blipFill>
          <a:blip r:embed="rId3" cstate="print"/>
          <a:srcRect/>
          <a:stretch>
            <a:fillRect/>
          </a:stretch>
        </p:blipFill>
        <p:spPr bwMode="auto">
          <a:xfrm>
            <a:off x="0" y="3327365"/>
            <a:ext cx="9144000" cy="1585913"/>
          </a:xfrm>
          <a:prstGeom prst="rect">
            <a:avLst/>
          </a:prstGeom>
          <a:noFill/>
        </p:spPr>
      </p:pic>
      <p:pic>
        <p:nvPicPr>
          <p:cNvPr id="100357" name="Picture 5" descr="J:\CONGRESSES_MEETINGS_WORKSHOPS\2013\PROIBIOSPHERE_BERLIN_MAY\darwin_core.jpg"/>
          <p:cNvPicPr>
            <a:picLocks noChangeAspect="1" noChangeArrowheads="1"/>
          </p:cNvPicPr>
          <p:nvPr/>
        </p:nvPicPr>
        <p:blipFill>
          <a:blip r:embed="rId4" cstate="print"/>
          <a:srcRect/>
          <a:stretch>
            <a:fillRect/>
          </a:stretch>
        </p:blipFill>
        <p:spPr bwMode="auto">
          <a:xfrm>
            <a:off x="0" y="4809301"/>
            <a:ext cx="7530352" cy="2048699"/>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035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03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p:cNvPicPr>
            <a:picLocks noChangeAspect="1" noChangeArrowheads="1"/>
          </p:cNvPicPr>
          <p:nvPr/>
        </p:nvPicPr>
        <p:blipFill>
          <a:blip r:embed="rId2" cstate="print"/>
          <a:srcRect/>
          <a:stretch>
            <a:fillRect/>
          </a:stretch>
        </p:blipFill>
        <p:spPr bwMode="auto">
          <a:xfrm>
            <a:off x="236907" y="151084"/>
            <a:ext cx="3102785" cy="2018183"/>
          </a:xfrm>
          <a:prstGeom prst="rect">
            <a:avLst/>
          </a:prstGeom>
          <a:noFill/>
          <a:ln w="9525">
            <a:noFill/>
            <a:miter lim="800000"/>
            <a:headEnd/>
            <a:tailEnd/>
          </a:ln>
        </p:spPr>
      </p:pic>
      <p:pic>
        <p:nvPicPr>
          <p:cNvPr id="188419" name="Picture 3"/>
          <p:cNvPicPr>
            <a:picLocks noChangeAspect="1" noChangeArrowheads="1"/>
          </p:cNvPicPr>
          <p:nvPr/>
        </p:nvPicPr>
        <p:blipFill>
          <a:blip r:embed="rId3" cstate="print"/>
          <a:srcRect/>
          <a:stretch>
            <a:fillRect/>
          </a:stretch>
        </p:blipFill>
        <p:spPr bwMode="auto">
          <a:xfrm>
            <a:off x="4701903" y="437747"/>
            <a:ext cx="3305152" cy="2149810"/>
          </a:xfrm>
          <a:prstGeom prst="rect">
            <a:avLst/>
          </a:prstGeom>
          <a:noFill/>
          <a:ln w="9525">
            <a:noFill/>
            <a:miter lim="800000"/>
            <a:headEnd/>
            <a:tailEnd/>
          </a:ln>
        </p:spPr>
      </p:pic>
      <p:cxnSp>
        <p:nvCxnSpPr>
          <p:cNvPr id="14" name="Curved Connector 13"/>
          <p:cNvCxnSpPr/>
          <p:nvPr/>
        </p:nvCxnSpPr>
        <p:spPr bwMode="auto">
          <a:xfrm rot="5400000">
            <a:off x="3112852" y="2101175"/>
            <a:ext cx="1809344" cy="1225685"/>
          </a:xfrm>
          <a:prstGeom prst="curvedConnector3">
            <a:avLst>
              <a:gd name="adj1" fmla="val 50000"/>
            </a:avLst>
          </a:prstGeom>
          <a:solidFill>
            <a:schemeClr val="accent1"/>
          </a:solidFill>
          <a:ln w="28575" cap="flat" cmpd="sng" algn="ctr">
            <a:solidFill>
              <a:srgbClr val="CC0000"/>
            </a:solidFill>
            <a:prstDash val="solid"/>
            <a:round/>
            <a:headEnd type="none" w="med" len="med"/>
            <a:tailEnd type="arrow"/>
          </a:ln>
          <a:effectLst/>
        </p:spPr>
      </p:cxnSp>
      <p:cxnSp>
        <p:nvCxnSpPr>
          <p:cNvPr id="15" name="Curved Connector 14"/>
          <p:cNvCxnSpPr/>
          <p:nvPr/>
        </p:nvCxnSpPr>
        <p:spPr bwMode="auto">
          <a:xfrm rot="16200000" flipH="1">
            <a:off x="3244174" y="4034455"/>
            <a:ext cx="690666" cy="447473"/>
          </a:xfrm>
          <a:prstGeom prst="curvedConnector3">
            <a:avLst>
              <a:gd name="adj1" fmla="val 50000"/>
            </a:avLst>
          </a:prstGeom>
          <a:solidFill>
            <a:schemeClr val="accent1"/>
          </a:solidFill>
          <a:ln w="28575" cap="flat" cmpd="sng" algn="ctr">
            <a:solidFill>
              <a:srgbClr val="CC0000"/>
            </a:solidFill>
            <a:prstDash val="solid"/>
            <a:round/>
            <a:headEnd type="none" w="med" len="med"/>
            <a:tailEnd type="arrow"/>
          </a:ln>
          <a:effectLst/>
        </p:spPr>
      </p:cxnSp>
      <p:cxnSp>
        <p:nvCxnSpPr>
          <p:cNvPr id="21" name="Curved Connector 20"/>
          <p:cNvCxnSpPr/>
          <p:nvPr/>
        </p:nvCxnSpPr>
        <p:spPr bwMode="auto">
          <a:xfrm>
            <a:off x="3483980" y="1064871"/>
            <a:ext cx="1165841" cy="413733"/>
          </a:xfrm>
          <a:prstGeom prst="curvedConnector3">
            <a:avLst>
              <a:gd name="adj1" fmla="val 50000"/>
            </a:avLst>
          </a:prstGeom>
          <a:solidFill>
            <a:schemeClr val="accent1"/>
          </a:solidFill>
          <a:ln w="28575" cap="flat" cmpd="sng" algn="ctr">
            <a:solidFill>
              <a:srgbClr val="CC0000"/>
            </a:solidFill>
            <a:prstDash val="solid"/>
            <a:round/>
            <a:headEnd type="none" w="med" len="med"/>
            <a:tailEnd type="arrow"/>
          </a:ln>
          <a:effectLst/>
        </p:spPr>
      </p:cxnSp>
      <p:grpSp>
        <p:nvGrpSpPr>
          <p:cNvPr id="2" name="Group 26"/>
          <p:cNvGrpSpPr/>
          <p:nvPr/>
        </p:nvGrpSpPr>
        <p:grpSpPr>
          <a:xfrm>
            <a:off x="7812540" y="4776281"/>
            <a:ext cx="1331460" cy="2081719"/>
            <a:chOff x="2209407" y="505838"/>
            <a:chExt cx="4076943" cy="6118698"/>
          </a:xfrm>
        </p:grpSpPr>
        <p:pic>
          <p:nvPicPr>
            <p:cNvPr id="28" name="Picture 27" descr="Pages from 55-Dolin_Penev_Linz_Biol_Beitr_2004.jpg"/>
            <p:cNvPicPr>
              <a:picLocks noChangeAspect="1"/>
            </p:cNvPicPr>
            <p:nvPr/>
          </p:nvPicPr>
          <p:blipFill>
            <a:blip r:embed="rId4" cstate="print"/>
            <a:stretch>
              <a:fillRect/>
            </a:stretch>
          </p:blipFill>
          <p:spPr>
            <a:xfrm>
              <a:off x="2209407" y="505838"/>
              <a:ext cx="4076943" cy="6118698"/>
            </a:xfrm>
            <a:prstGeom prst="rect">
              <a:avLst/>
            </a:prstGeom>
          </p:spPr>
        </p:pic>
        <p:pic>
          <p:nvPicPr>
            <p:cNvPr id="29" name="Picture 2"/>
            <p:cNvPicPr>
              <a:picLocks noChangeAspect="1" noChangeArrowheads="1"/>
            </p:cNvPicPr>
            <p:nvPr/>
          </p:nvPicPr>
          <p:blipFill>
            <a:blip r:embed="rId5" cstate="print"/>
            <a:srcRect/>
            <a:stretch>
              <a:fillRect/>
            </a:stretch>
          </p:blipFill>
          <p:spPr bwMode="auto">
            <a:xfrm>
              <a:off x="4416359" y="4786008"/>
              <a:ext cx="1828800" cy="1828800"/>
            </a:xfrm>
            <a:prstGeom prst="rect">
              <a:avLst/>
            </a:prstGeom>
            <a:noFill/>
            <a:ln w="9525">
              <a:noFill/>
              <a:miter lim="800000"/>
              <a:headEnd/>
              <a:tailEnd/>
            </a:ln>
          </p:spPr>
        </p:pic>
      </p:grpSp>
      <p:sp>
        <p:nvSpPr>
          <p:cNvPr id="46" name="Right Arrow 45"/>
          <p:cNvSpPr/>
          <p:nvPr/>
        </p:nvSpPr>
        <p:spPr bwMode="auto">
          <a:xfrm flipV="1">
            <a:off x="7295744" y="5265582"/>
            <a:ext cx="428018" cy="65175"/>
          </a:xfrm>
          <a:prstGeom prst="rightArrow">
            <a:avLst/>
          </a:prstGeom>
          <a:solidFill>
            <a:srgbClr val="00B050"/>
          </a:solidFill>
          <a:ln w="63500" cap="flat" cmpd="sng" algn="ctr">
            <a:solidFill>
              <a:srgbClr val="00B050"/>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smtClean="0">
              <a:ln>
                <a:noFill/>
              </a:ln>
              <a:solidFill>
                <a:schemeClr val="tx1"/>
              </a:solidFill>
              <a:effectLst/>
              <a:latin typeface="Verdana" pitchFamily="34" charset="0"/>
              <a:cs typeface="Times New Roman" charset="0"/>
            </a:endParaRPr>
          </a:p>
        </p:txBody>
      </p:sp>
      <p:pic>
        <p:nvPicPr>
          <p:cNvPr id="188422" name="Picture 6"/>
          <p:cNvPicPr>
            <a:picLocks noChangeAspect="1" noChangeArrowheads="1"/>
          </p:cNvPicPr>
          <p:nvPr/>
        </p:nvPicPr>
        <p:blipFill>
          <a:blip r:embed="rId6" cstate="print"/>
          <a:srcRect/>
          <a:stretch>
            <a:fillRect/>
          </a:stretch>
        </p:blipFill>
        <p:spPr bwMode="auto">
          <a:xfrm>
            <a:off x="254766" y="2848518"/>
            <a:ext cx="3038064" cy="2073308"/>
          </a:xfrm>
          <a:prstGeom prst="rect">
            <a:avLst/>
          </a:prstGeom>
          <a:noFill/>
          <a:ln w="9525">
            <a:noFill/>
            <a:miter lim="800000"/>
            <a:headEnd/>
            <a:tailEnd/>
          </a:ln>
        </p:spPr>
      </p:pic>
      <p:pic>
        <p:nvPicPr>
          <p:cNvPr id="188423" name="Picture 7"/>
          <p:cNvPicPr>
            <a:picLocks noChangeAspect="1" noChangeArrowheads="1"/>
          </p:cNvPicPr>
          <p:nvPr/>
        </p:nvPicPr>
        <p:blipFill>
          <a:blip r:embed="rId7" cstate="print"/>
          <a:srcRect/>
          <a:stretch>
            <a:fillRect/>
          </a:stretch>
        </p:blipFill>
        <p:spPr bwMode="auto">
          <a:xfrm>
            <a:off x="821803" y="5736220"/>
            <a:ext cx="648182" cy="648182"/>
          </a:xfrm>
          <a:prstGeom prst="rect">
            <a:avLst/>
          </a:prstGeom>
          <a:noFill/>
          <a:ln w="9525">
            <a:noFill/>
            <a:miter lim="800000"/>
            <a:headEnd/>
            <a:tailEnd/>
          </a:ln>
        </p:spPr>
      </p:pic>
      <p:pic>
        <p:nvPicPr>
          <p:cNvPr id="188425" name="Picture 9"/>
          <p:cNvPicPr>
            <a:picLocks noChangeAspect="1" noChangeArrowheads="1"/>
          </p:cNvPicPr>
          <p:nvPr/>
        </p:nvPicPr>
        <p:blipFill>
          <a:blip r:embed="rId8" cstate="print"/>
          <a:srcRect/>
          <a:stretch>
            <a:fillRect/>
          </a:stretch>
        </p:blipFill>
        <p:spPr bwMode="auto">
          <a:xfrm>
            <a:off x="1898251" y="5743933"/>
            <a:ext cx="671331" cy="671331"/>
          </a:xfrm>
          <a:prstGeom prst="rect">
            <a:avLst/>
          </a:prstGeom>
          <a:noFill/>
          <a:ln w="9525">
            <a:noFill/>
            <a:miter lim="800000"/>
            <a:headEnd/>
            <a:tailEnd/>
          </a:ln>
        </p:spPr>
      </p:pic>
      <p:sp>
        <p:nvSpPr>
          <p:cNvPr id="57" name="Down Arrow 56"/>
          <p:cNvSpPr/>
          <p:nvPr/>
        </p:nvSpPr>
        <p:spPr bwMode="auto">
          <a:xfrm>
            <a:off x="1562582" y="5197033"/>
            <a:ext cx="184615" cy="451413"/>
          </a:xfrm>
          <a:prstGeom prst="downArrow">
            <a:avLst/>
          </a:prstGeom>
          <a:solidFill>
            <a:schemeClr val="accent1"/>
          </a:solidFill>
          <a:ln w="31750" cap="flat" cmpd="sng" algn="ctr">
            <a:solidFill>
              <a:schemeClr val="tx1"/>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smtClean="0">
              <a:ln>
                <a:noFill/>
              </a:ln>
              <a:solidFill>
                <a:schemeClr val="tx1"/>
              </a:solidFill>
              <a:effectLst/>
              <a:latin typeface="Verdana" pitchFamily="34" charset="0"/>
              <a:cs typeface="Times New Roman" charset="0"/>
            </a:endParaRPr>
          </a:p>
        </p:txBody>
      </p:sp>
      <p:pic>
        <p:nvPicPr>
          <p:cNvPr id="188426" name="Picture 10"/>
          <p:cNvPicPr>
            <a:picLocks noChangeAspect="1" noChangeArrowheads="1"/>
          </p:cNvPicPr>
          <p:nvPr/>
        </p:nvPicPr>
        <p:blipFill>
          <a:blip r:embed="rId9" cstate="print"/>
          <a:srcRect/>
          <a:stretch>
            <a:fillRect/>
          </a:stretch>
        </p:blipFill>
        <p:spPr bwMode="auto">
          <a:xfrm>
            <a:off x="735134" y="4931244"/>
            <a:ext cx="1947999" cy="1492738"/>
          </a:xfrm>
          <a:prstGeom prst="rect">
            <a:avLst/>
          </a:prstGeom>
          <a:noFill/>
          <a:ln w="9525">
            <a:noFill/>
            <a:miter lim="800000"/>
            <a:headEnd/>
            <a:tailEnd/>
          </a:ln>
        </p:spPr>
      </p:pic>
      <p:sp>
        <p:nvSpPr>
          <p:cNvPr id="60" name="Rectangle 59"/>
          <p:cNvSpPr/>
          <p:nvPr/>
        </p:nvSpPr>
        <p:spPr>
          <a:xfrm>
            <a:off x="890910" y="6399752"/>
            <a:ext cx="1495922" cy="307777"/>
          </a:xfrm>
          <a:prstGeom prst="rect">
            <a:avLst/>
          </a:prstGeom>
        </p:spPr>
        <p:txBody>
          <a:bodyPr wrap="square">
            <a:spAutoFit/>
          </a:bodyPr>
          <a:lstStyle/>
          <a:p>
            <a:pPr algn="ctr"/>
            <a:r>
              <a:rPr lang="en-US" sz="1400" b="1" dirty="0" smtClean="0">
                <a:latin typeface="Calibri" pitchFamily="34" charset="0"/>
                <a:ea typeface="Adobe Song Std L" pitchFamily="18" charset="-128"/>
                <a:cs typeface="Calibri" pitchFamily="34" charset="0"/>
              </a:rPr>
              <a:t>Primary data</a:t>
            </a:r>
            <a:endParaRPr lang="bg-BG" b="1" dirty="0">
              <a:latin typeface="Calibri" pitchFamily="34" charset="0"/>
              <a:ea typeface="Adobe Song Std L" pitchFamily="18" charset="-128"/>
              <a:cs typeface="Calibri" pitchFamily="34" charset="0"/>
            </a:endParaRPr>
          </a:p>
        </p:txBody>
      </p:sp>
      <p:sp>
        <p:nvSpPr>
          <p:cNvPr id="61" name="Rectangle 60"/>
          <p:cNvSpPr/>
          <p:nvPr/>
        </p:nvSpPr>
        <p:spPr>
          <a:xfrm>
            <a:off x="4664257" y="6163418"/>
            <a:ext cx="1915909" cy="261610"/>
          </a:xfrm>
          <a:prstGeom prst="rect">
            <a:avLst/>
          </a:prstGeom>
        </p:spPr>
        <p:txBody>
          <a:bodyPr wrap="none">
            <a:spAutoFit/>
          </a:bodyPr>
          <a:lstStyle/>
          <a:p>
            <a:r>
              <a:rPr lang="en-US" sz="1100" dirty="0" smtClean="0">
                <a:latin typeface="Calibri" pitchFamily="34" charset="0"/>
                <a:ea typeface="Adobe Song Std L" pitchFamily="18" charset="-128"/>
                <a:cs typeface="Calibri" pitchFamily="34" charset="0"/>
              </a:rPr>
              <a:t>Drawings: slavenapeneva.com</a:t>
            </a:r>
            <a:endParaRPr lang="bg-BG" sz="1200" dirty="0">
              <a:latin typeface="Calibri" pitchFamily="34" charset="0"/>
              <a:ea typeface="Adobe Song Std L" pitchFamily="18" charset="-128"/>
              <a:cs typeface="Calibri" pitchFamily="34" charset="0"/>
            </a:endParaRPr>
          </a:p>
        </p:txBody>
      </p:sp>
      <p:pic>
        <p:nvPicPr>
          <p:cNvPr id="62" name="Picture 2"/>
          <p:cNvPicPr>
            <a:picLocks noChangeAspect="1" noChangeArrowheads="1"/>
          </p:cNvPicPr>
          <p:nvPr/>
        </p:nvPicPr>
        <p:blipFill>
          <a:blip r:embed="rId10" cstate="print"/>
          <a:srcRect/>
          <a:stretch>
            <a:fillRect/>
          </a:stretch>
        </p:blipFill>
        <p:spPr bwMode="auto">
          <a:xfrm>
            <a:off x="3915507" y="3540368"/>
            <a:ext cx="3313588" cy="2149691"/>
          </a:xfrm>
          <a:prstGeom prst="rect">
            <a:avLst/>
          </a:prstGeom>
          <a:noFill/>
          <a:ln w="9525">
            <a:noFill/>
            <a:miter lim="800000"/>
            <a:headEnd/>
            <a:tailEnd/>
          </a:ln>
        </p:spPr>
      </p:pic>
    </p:spTree>
    <p:extLst>
      <p:ext uri="{BB962C8B-B14F-4D97-AF65-F5344CB8AC3E}">
        <p14:creationId xmlns:p14="http://schemas.microsoft.com/office/powerpoint/2010/main" xmlns="" val="152169512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841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884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88423"/>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84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84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lvl="0"/>
            <a:r>
              <a:rPr lang="en-US" sz="2800" b="1" dirty="0" err="1" smtClean="0">
                <a:solidFill>
                  <a:schemeClr val="accent2">
                    <a:lumMod val="75000"/>
                  </a:schemeClr>
                </a:solidFill>
              </a:rPr>
              <a:t>Taxon</a:t>
            </a:r>
            <a:r>
              <a:rPr lang="en-US" sz="2800" b="1" dirty="0" smtClean="0">
                <a:solidFill>
                  <a:schemeClr val="accent2">
                    <a:lumMod val="75000"/>
                  </a:schemeClr>
                </a:solidFill>
              </a:rPr>
              <a:t> treatment: upload of images</a:t>
            </a:r>
            <a:endParaRPr lang="bg-BG" sz="2800" dirty="0"/>
          </a:p>
        </p:txBody>
      </p:sp>
      <p:sp>
        <p:nvSpPr>
          <p:cNvPr id="6" name="Title 1"/>
          <p:cNvSpPr txBox="1">
            <a:spLocks/>
          </p:cNvSpPr>
          <p:nvPr/>
        </p:nvSpPr>
        <p:spPr bwMode="auto">
          <a:xfrm>
            <a:off x="173504" y="304801"/>
            <a:ext cx="8384615" cy="1219199"/>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bg-BG" sz="4800" b="1" i="0" u="none" strike="noStrike" kern="1200" cap="none" spc="0" normalizeH="0" baseline="0" noProof="0" dirty="0">
              <a:ln>
                <a:noFill/>
              </a:ln>
              <a:solidFill>
                <a:schemeClr val="accent2">
                  <a:lumMod val="75000"/>
                </a:schemeClr>
              </a:solidFill>
              <a:effectLst/>
              <a:uLnTx/>
              <a:uFillTx/>
              <a:latin typeface="+mj-lt"/>
              <a:ea typeface="+mj-ea"/>
              <a:cs typeface="+mj-cs"/>
            </a:endParaRPr>
          </a:p>
        </p:txBody>
      </p:sp>
      <p:pic>
        <p:nvPicPr>
          <p:cNvPr id="8" name="Picture 2"/>
          <p:cNvPicPr>
            <a:picLocks noChangeAspect="1" noChangeArrowheads="1"/>
          </p:cNvPicPr>
          <p:nvPr/>
        </p:nvPicPr>
        <p:blipFill>
          <a:blip r:embed="rId2" cstate="print"/>
          <a:srcRect/>
          <a:stretch>
            <a:fillRect/>
          </a:stretch>
        </p:blipFill>
        <p:spPr bwMode="auto">
          <a:xfrm>
            <a:off x="0" y="654423"/>
            <a:ext cx="7954238" cy="5860875"/>
          </a:xfrm>
          <a:prstGeom prst="rect">
            <a:avLst/>
          </a:prstGeom>
          <a:noFill/>
          <a:ln w="9525">
            <a:noFill/>
            <a:miter lim="800000"/>
            <a:headEnd/>
            <a:tailEnd/>
          </a:ln>
        </p:spPr>
      </p:pic>
      <p:sp>
        <p:nvSpPr>
          <p:cNvPr id="10" name="Right Arrow 9"/>
          <p:cNvSpPr/>
          <p:nvPr/>
        </p:nvSpPr>
        <p:spPr>
          <a:xfrm rot="8957193">
            <a:off x="1332167" y="1067414"/>
            <a:ext cx="489891" cy="231152"/>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bg-BG"/>
          </a:p>
        </p:txBody>
      </p:sp>
      <p:pic>
        <p:nvPicPr>
          <p:cNvPr id="12" name="Picture 2" descr="J:\CONGRESSES_MEETINGS_WORKSHOPS\2013\PROIBIOSPHERE_BERLIN_MAY\images.jpg"/>
          <p:cNvPicPr>
            <a:picLocks noChangeAspect="1" noChangeArrowheads="1"/>
          </p:cNvPicPr>
          <p:nvPr/>
        </p:nvPicPr>
        <p:blipFill>
          <a:blip r:embed="rId3" cstate="print"/>
          <a:srcRect/>
          <a:stretch>
            <a:fillRect/>
          </a:stretch>
        </p:blipFill>
        <p:spPr bwMode="auto">
          <a:xfrm>
            <a:off x="1973754" y="654423"/>
            <a:ext cx="7170246" cy="6203577"/>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3" name="Picture 3"/>
          <p:cNvPicPr>
            <a:picLocks noChangeAspect="1" noChangeArrowheads="1"/>
          </p:cNvPicPr>
          <p:nvPr/>
        </p:nvPicPr>
        <p:blipFill>
          <a:blip r:embed="rId2" cstate="print"/>
          <a:srcRect/>
          <a:stretch>
            <a:fillRect/>
          </a:stretch>
        </p:blipFill>
        <p:spPr bwMode="auto">
          <a:xfrm>
            <a:off x="0" y="0"/>
            <a:ext cx="9144000" cy="6515100"/>
          </a:xfrm>
          <a:prstGeom prst="rect">
            <a:avLst/>
          </a:prstGeom>
          <a:noFill/>
          <a:ln w="9525">
            <a:noFill/>
            <a:miter lim="800000"/>
            <a:headEnd/>
            <a:tailEnd/>
          </a:ln>
        </p:spPr>
      </p:pic>
      <p:cxnSp>
        <p:nvCxnSpPr>
          <p:cNvPr id="4" name="Straight Arrow Connector 3"/>
          <p:cNvCxnSpPr/>
          <p:nvPr/>
        </p:nvCxnSpPr>
        <p:spPr>
          <a:xfrm flipH="1">
            <a:off x="6072446" y="2597727"/>
            <a:ext cx="494609" cy="0"/>
          </a:xfrm>
          <a:prstGeom prst="straightConnector1">
            <a:avLst/>
          </a:prstGeom>
          <a:ln w="63500" cap="rnd">
            <a:solidFill>
              <a:srgbClr val="C00000"/>
            </a:solidFill>
            <a:headEnd type="none"/>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p:cNvPicPr>
            <a:picLocks noChangeAspect="1" noChangeArrowheads="1"/>
          </p:cNvPicPr>
          <p:nvPr/>
        </p:nvPicPr>
        <p:blipFill>
          <a:blip r:embed="rId2" cstate="print"/>
          <a:srcRect/>
          <a:stretch>
            <a:fillRect/>
          </a:stretch>
        </p:blipFill>
        <p:spPr bwMode="auto">
          <a:xfrm>
            <a:off x="21926" y="-83168"/>
            <a:ext cx="9122074" cy="6941167"/>
          </a:xfrm>
          <a:prstGeom prst="rect">
            <a:avLst/>
          </a:prstGeom>
          <a:noFill/>
          <a:ln w="9525">
            <a:noFill/>
            <a:miter lim="800000"/>
            <a:headEnd/>
            <a:tailEnd/>
          </a:ln>
        </p:spPr>
      </p:pic>
      <p:cxnSp>
        <p:nvCxnSpPr>
          <p:cNvPr id="3" name="Straight Arrow Connector 2"/>
          <p:cNvCxnSpPr/>
          <p:nvPr/>
        </p:nvCxnSpPr>
        <p:spPr>
          <a:xfrm flipH="1">
            <a:off x="2462645" y="1765300"/>
            <a:ext cx="274320" cy="355600"/>
          </a:xfrm>
          <a:prstGeom prst="straightConnector1">
            <a:avLst/>
          </a:prstGeom>
          <a:ln w="63500" cap="rnd">
            <a:solidFill>
              <a:srgbClr val="C00000"/>
            </a:solidFill>
            <a:headEnd type="none"/>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p:cNvPicPr>
            <a:picLocks noChangeAspect="1" noChangeArrowheads="1"/>
          </p:cNvPicPr>
          <p:nvPr/>
        </p:nvPicPr>
        <p:blipFill>
          <a:blip r:embed="rId2" cstate="print"/>
          <a:srcRect/>
          <a:stretch>
            <a:fillRect/>
          </a:stretch>
        </p:blipFill>
        <p:spPr bwMode="auto">
          <a:xfrm>
            <a:off x="0" y="1"/>
            <a:ext cx="9186985"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bg-BG"/>
          </a:p>
        </p:txBody>
      </p:sp>
      <p:pic>
        <p:nvPicPr>
          <p:cNvPr id="4" name="Content Placeholder 3" descr="PWT_Screen4-preview-identification-key.jpg"/>
          <p:cNvPicPr>
            <a:picLocks noGrp="1" noChangeAspect="1"/>
          </p:cNvPicPr>
          <p:nvPr>
            <p:ph idx="1"/>
          </p:nvPr>
        </p:nvPicPr>
        <p:blipFill>
          <a:blip r:embed="rId2" cstate="print"/>
          <a:stretch>
            <a:fillRect/>
          </a:stretch>
        </p:blipFill>
        <p:spPr>
          <a:xfrm>
            <a:off x="0" y="-207566"/>
            <a:ext cx="9144000" cy="7065565"/>
          </a:xfrm>
        </p:spPr>
      </p:pic>
      <p:sp>
        <p:nvSpPr>
          <p:cNvPr id="5" name="Rectangle 4"/>
          <p:cNvSpPr/>
          <p:nvPr/>
        </p:nvSpPr>
        <p:spPr>
          <a:xfrm>
            <a:off x="2997200" y="5892800"/>
            <a:ext cx="3332480" cy="584775"/>
          </a:xfrm>
          <a:prstGeom prst="rect">
            <a:avLst/>
          </a:prstGeom>
        </p:spPr>
        <p:txBody>
          <a:bodyPr wrap="square">
            <a:spAutoFit/>
          </a:bodyPr>
          <a:lstStyle/>
          <a:p>
            <a:pPr algn="ctr"/>
            <a:r>
              <a:rPr lang="en-US" sz="3200" dirty="0" smtClean="0">
                <a:solidFill>
                  <a:srgbClr val="C00000"/>
                </a:solidFill>
              </a:rPr>
              <a:t>Key preview</a:t>
            </a:r>
            <a:endParaRPr lang="bg-BG" sz="3200" dirty="0">
              <a:solidFill>
                <a:srgbClr val="C0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1886" y="203200"/>
            <a:ext cx="8389257" cy="1088571"/>
          </a:xfrm>
        </p:spPr>
        <p:txBody>
          <a:bodyPr/>
          <a:lstStyle/>
          <a:p>
            <a:pPr>
              <a:lnSpc>
                <a:spcPct val="90000"/>
              </a:lnSpc>
            </a:pPr>
            <a:r>
              <a:rPr lang="en-US" sz="3200" dirty="0" smtClean="0">
                <a:solidFill>
                  <a:schemeClr val="tx1"/>
                </a:solidFill>
                <a:latin typeface="Arial" charset="0"/>
              </a:rPr>
              <a:t>Life cycle of data published in the BDJ</a:t>
            </a:r>
            <a:endParaRPr lang="bg-BG" sz="3200" dirty="0">
              <a:solidFill>
                <a:schemeClr val="tx1"/>
              </a:solidFill>
            </a:endParaRPr>
          </a:p>
        </p:txBody>
      </p:sp>
      <p:sp>
        <p:nvSpPr>
          <p:cNvPr id="7" name="_s1030"/>
          <p:cNvSpPr>
            <a:spLocks noChangeArrowheads="1"/>
          </p:cNvSpPr>
          <p:nvPr/>
        </p:nvSpPr>
        <p:spPr bwMode="auto">
          <a:xfrm>
            <a:off x="3251200" y="2240870"/>
            <a:ext cx="2271485" cy="734558"/>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b="1" cap="all" dirty="0" smtClean="0">
                <a:solidFill>
                  <a:srgbClr val="FFC000"/>
                </a:solidFill>
              </a:rPr>
              <a:t>Biodiversity</a:t>
            </a:r>
          </a:p>
          <a:p>
            <a:pPr algn="ctr"/>
            <a:r>
              <a:rPr lang="en-US" b="1" cap="all" dirty="0" smtClean="0">
                <a:solidFill>
                  <a:srgbClr val="FFC000"/>
                </a:solidFill>
              </a:rPr>
              <a:t>manuscript</a:t>
            </a:r>
            <a:endParaRPr lang="bg-BG" b="1" cap="all" dirty="0">
              <a:solidFill>
                <a:srgbClr val="FFC000"/>
              </a:solidFill>
            </a:endParaRPr>
          </a:p>
        </p:txBody>
      </p:sp>
      <p:sp>
        <p:nvSpPr>
          <p:cNvPr id="10" name="_s1030"/>
          <p:cNvSpPr>
            <a:spLocks noChangeArrowheads="1"/>
          </p:cNvSpPr>
          <p:nvPr/>
        </p:nvSpPr>
        <p:spPr bwMode="auto">
          <a:xfrm>
            <a:off x="638629" y="1314904"/>
            <a:ext cx="1990952" cy="457200"/>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sz="1800" dirty="0"/>
              <a:t>Occurrence data</a:t>
            </a:r>
            <a:endParaRPr lang="bg-BG" sz="1800" dirty="0"/>
          </a:p>
        </p:txBody>
      </p:sp>
      <p:sp>
        <p:nvSpPr>
          <p:cNvPr id="11" name="_s1030"/>
          <p:cNvSpPr>
            <a:spLocks noChangeArrowheads="1"/>
          </p:cNvSpPr>
          <p:nvPr/>
        </p:nvSpPr>
        <p:spPr bwMode="auto">
          <a:xfrm>
            <a:off x="6109833" y="1278618"/>
            <a:ext cx="2090737" cy="457200"/>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sz="1800" dirty="0" smtClean="0"/>
              <a:t>Genome dada</a:t>
            </a:r>
            <a:endParaRPr lang="bg-BG" sz="1800" dirty="0"/>
          </a:p>
        </p:txBody>
      </p:sp>
      <p:sp>
        <p:nvSpPr>
          <p:cNvPr id="12" name="_s1030"/>
          <p:cNvSpPr>
            <a:spLocks noChangeArrowheads="1"/>
          </p:cNvSpPr>
          <p:nvPr/>
        </p:nvSpPr>
        <p:spPr bwMode="auto">
          <a:xfrm>
            <a:off x="647700" y="3229897"/>
            <a:ext cx="2037443" cy="508892"/>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sz="1800" dirty="0" smtClean="0"/>
              <a:t>Image galleries</a:t>
            </a:r>
            <a:endParaRPr lang="bg-BG" sz="1800" dirty="0"/>
          </a:p>
        </p:txBody>
      </p:sp>
      <p:sp>
        <p:nvSpPr>
          <p:cNvPr id="13" name="_s1030"/>
          <p:cNvSpPr>
            <a:spLocks noChangeArrowheads="1"/>
          </p:cNvSpPr>
          <p:nvPr/>
        </p:nvSpPr>
        <p:spPr bwMode="auto">
          <a:xfrm>
            <a:off x="608196" y="2338395"/>
            <a:ext cx="2031766" cy="493296"/>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sz="1600" dirty="0" err="1" smtClean="0"/>
              <a:t>Morphometric</a:t>
            </a:r>
            <a:r>
              <a:rPr lang="en-US" sz="1600" dirty="0" smtClean="0"/>
              <a:t> data</a:t>
            </a:r>
            <a:endParaRPr lang="bg-BG" sz="1600" dirty="0"/>
          </a:p>
        </p:txBody>
      </p:sp>
      <p:sp>
        <p:nvSpPr>
          <p:cNvPr id="14" name="_s1030"/>
          <p:cNvSpPr>
            <a:spLocks noChangeArrowheads="1"/>
          </p:cNvSpPr>
          <p:nvPr/>
        </p:nvSpPr>
        <p:spPr bwMode="auto">
          <a:xfrm>
            <a:off x="6183086" y="3244645"/>
            <a:ext cx="2061028" cy="531602"/>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sz="1800" dirty="0" smtClean="0"/>
              <a:t>Environmental </a:t>
            </a:r>
            <a:br>
              <a:rPr lang="en-US" sz="1800" dirty="0" smtClean="0"/>
            </a:br>
            <a:r>
              <a:rPr lang="en-US" sz="1800" dirty="0" smtClean="0"/>
              <a:t>data</a:t>
            </a:r>
            <a:endParaRPr lang="bg-BG" sz="1800" dirty="0"/>
          </a:p>
        </p:txBody>
      </p:sp>
      <p:sp>
        <p:nvSpPr>
          <p:cNvPr id="15" name="_s1030"/>
          <p:cNvSpPr>
            <a:spLocks noChangeArrowheads="1"/>
          </p:cNvSpPr>
          <p:nvPr/>
        </p:nvSpPr>
        <p:spPr bwMode="auto">
          <a:xfrm>
            <a:off x="6117772" y="2323645"/>
            <a:ext cx="2111828" cy="457200"/>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sz="1600" dirty="0" err="1" smtClean="0"/>
              <a:t>Phylogenetic</a:t>
            </a:r>
            <a:r>
              <a:rPr lang="en-US" sz="1600" dirty="0" smtClean="0"/>
              <a:t> data</a:t>
            </a:r>
            <a:endParaRPr lang="bg-BG" sz="1600" dirty="0"/>
          </a:p>
        </p:txBody>
      </p:sp>
      <p:sp>
        <p:nvSpPr>
          <p:cNvPr id="16" name="_s1030"/>
          <p:cNvSpPr>
            <a:spLocks noChangeArrowheads="1"/>
          </p:cNvSpPr>
          <p:nvPr/>
        </p:nvSpPr>
        <p:spPr bwMode="auto">
          <a:xfrm>
            <a:off x="3395816" y="1265976"/>
            <a:ext cx="2037443" cy="457200"/>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sz="1800" dirty="0" smtClean="0"/>
              <a:t>Any other data</a:t>
            </a:r>
            <a:endParaRPr lang="bg-BG" sz="1800" dirty="0"/>
          </a:p>
        </p:txBody>
      </p:sp>
      <p:sp>
        <p:nvSpPr>
          <p:cNvPr id="17" name="Line 125"/>
          <p:cNvSpPr>
            <a:spLocks noChangeShapeType="1"/>
          </p:cNvSpPr>
          <p:nvPr/>
        </p:nvSpPr>
        <p:spPr bwMode="auto">
          <a:xfrm>
            <a:off x="4380271" y="1814051"/>
            <a:ext cx="14747" cy="324465"/>
          </a:xfrm>
          <a:prstGeom prst="line">
            <a:avLst/>
          </a:prstGeom>
          <a:noFill/>
          <a:ln w="28575">
            <a:solidFill>
              <a:schemeClr val="tx1"/>
            </a:solidFill>
            <a:round/>
            <a:headEnd/>
            <a:tailEnd type="triangle" w="med" len="med"/>
          </a:ln>
        </p:spPr>
        <p:txBody>
          <a:bodyPr/>
          <a:lstStyle/>
          <a:p>
            <a:endParaRPr lang="en-US"/>
          </a:p>
        </p:txBody>
      </p:sp>
      <p:sp>
        <p:nvSpPr>
          <p:cNvPr id="18" name="Line 125"/>
          <p:cNvSpPr>
            <a:spLocks noChangeShapeType="1"/>
          </p:cNvSpPr>
          <p:nvPr/>
        </p:nvSpPr>
        <p:spPr bwMode="auto">
          <a:xfrm flipH="1">
            <a:off x="4527755" y="1877550"/>
            <a:ext cx="2698954" cy="246217"/>
          </a:xfrm>
          <a:prstGeom prst="line">
            <a:avLst/>
          </a:prstGeom>
          <a:noFill/>
          <a:ln w="28575">
            <a:solidFill>
              <a:schemeClr val="tx1"/>
            </a:solidFill>
            <a:round/>
            <a:headEnd/>
            <a:tailEnd type="triangle" w="med" len="med"/>
          </a:ln>
        </p:spPr>
        <p:txBody>
          <a:bodyPr/>
          <a:lstStyle/>
          <a:p>
            <a:endParaRPr lang="en-US"/>
          </a:p>
        </p:txBody>
      </p:sp>
      <p:sp>
        <p:nvSpPr>
          <p:cNvPr id="19" name="Line 125"/>
          <p:cNvSpPr>
            <a:spLocks noChangeShapeType="1"/>
          </p:cNvSpPr>
          <p:nvPr/>
        </p:nvSpPr>
        <p:spPr bwMode="auto">
          <a:xfrm>
            <a:off x="1548580" y="1862803"/>
            <a:ext cx="2625213" cy="260965"/>
          </a:xfrm>
          <a:prstGeom prst="line">
            <a:avLst/>
          </a:prstGeom>
          <a:noFill/>
          <a:ln w="28575">
            <a:solidFill>
              <a:schemeClr val="tx1"/>
            </a:solidFill>
            <a:round/>
            <a:headEnd/>
            <a:tailEnd type="triangle" w="med" len="med"/>
          </a:ln>
        </p:spPr>
        <p:txBody>
          <a:bodyPr/>
          <a:lstStyle/>
          <a:p>
            <a:endParaRPr lang="en-US"/>
          </a:p>
        </p:txBody>
      </p:sp>
      <p:sp>
        <p:nvSpPr>
          <p:cNvPr id="20" name="Line 125"/>
          <p:cNvSpPr>
            <a:spLocks noChangeShapeType="1"/>
          </p:cNvSpPr>
          <p:nvPr/>
        </p:nvSpPr>
        <p:spPr bwMode="auto">
          <a:xfrm flipH="1">
            <a:off x="5619134" y="2566219"/>
            <a:ext cx="398207" cy="14749"/>
          </a:xfrm>
          <a:prstGeom prst="line">
            <a:avLst/>
          </a:prstGeom>
          <a:noFill/>
          <a:ln w="28575">
            <a:solidFill>
              <a:schemeClr val="tx1"/>
            </a:solidFill>
            <a:round/>
            <a:headEnd/>
            <a:tailEnd type="triangle" w="med" len="med"/>
          </a:ln>
        </p:spPr>
        <p:txBody>
          <a:bodyPr/>
          <a:lstStyle/>
          <a:p>
            <a:endParaRPr lang="en-US"/>
          </a:p>
        </p:txBody>
      </p:sp>
      <p:sp>
        <p:nvSpPr>
          <p:cNvPr id="21" name="Line 125"/>
          <p:cNvSpPr>
            <a:spLocks noChangeShapeType="1"/>
          </p:cNvSpPr>
          <p:nvPr/>
        </p:nvSpPr>
        <p:spPr bwMode="auto">
          <a:xfrm>
            <a:off x="2743200" y="2580967"/>
            <a:ext cx="398206" cy="14748"/>
          </a:xfrm>
          <a:prstGeom prst="line">
            <a:avLst/>
          </a:prstGeom>
          <a:noFill/>
          <a:ln w="28575">
            <a:solidFill>
              <a:schemeClr val="tx1"/>
            </a:solidFill>
            <a:round/>
            <a:headEnd/>
            <a:tailEnd type="triangle" w="med" len="med"/>
          </a:ln>
        </p:spPr>
        <p:txBody>
          <a:bodyPr/>
          <a:lstStyle/>
          <a:p>
            <a:endParaRPr lang="en-US"/>
          </a:p>
        </p:txBody>
      </p:sp>
      <p:sp>
        <p:nvSpPr>
          <p:cNvPr id="22" name="Line 125"/>
          <p:cNvSpPr>
            <a:spLocks noChangeShapeType="1"/>
          </p:cNvSpPr>
          <p:nvPr/>
        </p:nvSpPr>
        <p:spPr bwMode="auto">
          <a:xfrm flipV="1">
            <a:off x="2772697" y="3067663"/>
            <a:ext cx="1415845" cy="486697"/>
          </a:xfrm>
          <a:prstGeom prst="line">
            <a:avLst/>
          </a:prstGeom>
          <a:noFill/>
          <a:ln w="28575">
            <a:solidFill>
              <a:schemeClr val="tx1"/>
            </a:solidFill>
            <a:round/>
            <a:headEnd/>
            <a:tailEnd type="triangle" w="med" len="med"/>
          </a:ln>
        </p:spPr>
        <p:txBody>
          <a:bodyPr/>
          <a:lstStyle/>
          <a:p>
            <a:endParaRPr lang="en-US"/>
          </a:p>
        </p:txBody>
      </p:sp>
      <p:sp>
        <p:nvSpPr>
          <p:cNvPr id="23" name="Line 125"/>
          <p:cNvSpPr>
            <a:spLocks noChangeShapeType="1"/>
          </p:cNvSpPr>
          <p:nvPr/>
        </p:nvSpPr>
        <p:spPr bwMode="auto">
          <a:xfrm flipH="1" flipV="1">
            <a:off x="4513005" y="3067665"/>
            <a:ext cx="1533833" cy="412954"/>
          </a:xfrm>
          <a:prstGeom prst="line">
            <a:avLst/>
          </a:prstGeom>
          <a:noFill/>
          <a:ln w="28575">
            <a:solidFill>
              <a:schemeClr val="tx1"/>
            </a:solidFill>
            <a:round/>
            <a:headEnd/>
            <a:tailEnd type="triangle" w="med" len="med"/>
          </a:ln>
        </p:spPr>
        <p:txBody>
          <a:bodyPr/>
          <a:lstStyle/>
          <a:p>
            <a:endParaRPr lang="en-US"/>
          </a:p>
        </p:txBody>
      </p:sp>
      <p:sp>
        <p:nvSpPr>
          <p:cNvPr id="24" name="Line 125"/>
          <p:cNvSpPr>
            <a:spLocks noChangeShapeType="1"/>
          </p:cNvSpPr>
          <p:nvPr/>
        </p:nvSpPr>
        <p:spPr bwMode="auto">
          <a:xfrm>
            <a:off x="4409767" y="3111911"/>
            <a:ext cx="14749" cy="840658"/>
          </a:xfrm>
          <a:prstGeom prst="line">
            <a:avLst/>
          </a:prstGeom>
          <a:noFill/>
          <a:ln w="28575">
            <a:solidFill>
              <a:schemeClr val="tx1"/>
            </a:solidFill>
            <a:round/>
            <a:headEnd/>
            <a:tailEnd type="triangle" w="med" len="med"/>
          </a:ln>
        </p:spPr>
        <p:txBody>
          <a:bodyPr/>
          <a:lstStyle/>
          <a:p>
            <a:endParaRPr lang="en-US"/>
          </a:p>
        </p:txBody>
      </p:sp>
      <p:sp>
        <p:nvSpPr>
          <p:cNvPr id="25" name="Rectangle 24"/>
          <p:cNvSpPr/>
          <p:nvPr/>
        </p:nvSpPr>
        <p:spPr>
          <a:xfrm>
            <a:off x="4483511" y="3432861"/>
            <a:ext cx="1150374" cy="523220"/>
          </a:xfrm>
          <a:prstGeom prst="rect">
            <a:avLst/>
          </a:prstGeom>
        </p:spPr>
        <p:txBody>
          <a:bodyPr wrap="square">
            <a:spAutoFit/>
          </a:bodyPr>
          <a:lstStyle/>
          <a:p>
            <a:r>
              <a:rPr lang="en-US" sz="1400" b="1" dirty="0" smtClean="0"/>
              <a:t>XML </a:t>
            </a:r>
            <a:br>
              <a:rPr lang="en-US" sz="1400" b="1" dirty="0" smtClean="0"/>
            </a:br>
            <a:r>
              <a:rPr lang="en-US" sz="1400" b="1" dirty="0" smtClean="0"/>
              <a:t>MARK UP</a:t>
            </a:r>
            <a:endParaRPr lang="en-US" sz="1400" b="1" dirty="0"/>
          </a:p>
        </p:txBody>
      </p:sp>
      <p:sp>
        <p:nvSpPr>
          <p:cNvPr id="31" name="_s1030"/>
          <p:cNvSpPr>
            <a:spLocks noChangeArrowheads="1"/>
          </p:cNvSpPr>
          <p:nvPr/>
        </p:nvSpPr>
        <p:spPr bwMode="auto">
          <a:xfrm>
            <a:off x="3318387" y="4100053"/>
            <a:ext cx="2182761" cy="589935"/>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r>
              <a:rPr lang="en-US" sz="1800" dirty="0" smtClean="0">
                <a:solidFill>
                  <a:srgbClr val="FFC000"/>
                </a:solidFill>
              </a:rPr>
              <a:t>Structured text </a:t>
            </a:r>
            <a:br>
              <a:rPr lang="en-US" sz="1800" dirty="0" smtClean="0">
                <a:solidFill>
                  <a:srgbClr val="FFC000"/>
                </a:solidFill>
              </a:rPr>
            </a:br>
            <a:r>
              <a:rPr lang="en-US" sz="1800" dirty="0" smtClean="0">
                <a:solidFill>
                  <a:srgbClr val="FFC000"/>
                </a:solidFill>
              </a:rPr>
              <a:t>(data!)</a:t>
            </a:r>
            <a:endParaRPr lang="bg-BG" sz="1800" dirty="0">
              <a:solidFill>
                <a:srgbClr val="FFC000"/>
              </a:solidFill>
            </a:endParaRPr>
          </a:p>
        </p:txBody>
      </p:sp>
      <p:sp>
        <p:nvSpPr>
          <p:cNvPr id="32" name="Line 125"/>
          <p:cNvSpPr>
            <a:spLocks noChangeShapeType="1"/>
          </p:cNvSpPr>
          <p:nvPr/>
        </p:nvSpPr>
        <p:spPr bwMode="auto">
          <a:xfrm flipH="1">
            <a:off x="3539609" y="4925961"/>
            <a:ext cx="929151" cy="324465"/>
          </a:xfrm>
          <a:prstGeom prst="line">
            <a:avLst/>
          </a:prstGeom>
          <a:noFill/>
          <a:ln w="28575">
            <a:solidFill>
              <a:schemeClr val="tx1"/>
            </a:solidFill>
            <a:round/>
            <a:headEnd/>
            <a:tailEnd type="triangle" w="med" len="med"/>
          </a:ln>
        </p:spPr>
        <p:txBody>
          <a:bodyPr/>
          <a:lstStyle/>
          <a:p>
            <a:endParaRPr lang="en-US"/>
          </a:p>
        </p:txBody>
      </p:sp>
      <p:sp>
        <p:nvSpPr>
          <p:cNvPr id="33" name="Line 125"/>
          <p:cNvSpPr>
            <a:spLocks noChangeShapeType="1"/>
          </p:cNvSpPr>
          <p:nvPr/>
        </p:nvSpPr>
        <p:spPr bwMode="auto">
          <a:xfrm flipH="1">
            <a:off x="1519083" y="4866968"/>
            <a:ext cx="2743200" cy="383458"/>
          </a:xfrm>
          <a:prstGeom prst="line">
            <a:avLst/>
          </a:prstGeom>
          <a:noFill/>
          <a:ln w="28575">
            <a:solidFill>
              <a:schemeClr val="tx1"/>
            </a:solidFill>
            <a:round/>
            <a:headEnd/>
            <a:tailEnd type="triangle" w="med" len="med"/>
          </a:ln>
        </p:spPr>
        <p:txBody>
          <a:bodyPr/>
          <a:lstStyle/>
          <a:p>
            <a:endParaRPr lang="en-US"/>
          </a:p>
        </p:txBody>
      </p:sp>
      <p:sp>
        <p:nvSpPr>
          <p:cNvPr id="39" name="Line 125"/>
          <p:cNvSpPr>
            <a:spLocks noChangeShapeType="1"/>
          </p:cNvSpPr>
          <p:nvPr/>
        </p:nvSpPr>
        <p:spPr bwMode="auto">
          <a:xfrm>
            <a:off x="4572000" y="4911214"/>
            <a:ext cx="1150374" cy="368710"/>
          </a:xfrm>
          <a:prstGeom prst="line">
            <a:avLst/>
          </a:prstGeom>
          <a:noFill/>
          <a:ln w="28575">
            <a:solidFill>
              <a:schemeClr val="tx1"/>
            </a:solidFill>
            <a:round/>
            <a:headEnd/>
            <a:tailEnd type="triangle" w="med" len="med"/>
          </a:ln>
        </p:spPr>
        <p:txBody>
          <a:bodyPr/>
          <a:lstStyle/>
          <a:p>
            <a:endParaRPr lang="en-US"/>
          </a:p>
        </p:txBody>
      </p:sp>
      <p:sp>
        <p:nvSpPr>
          <p:cNvPr id="40" name="Line 125"/>
          <p:cNvSpPr>
            <a:spLocks noChangeShapeType="1"/>
          </p:cNvSpPr>
          <p:nvPr/>
        </p:nvSpPr>
        <p:spPr bwMode="auto">
          <a:xfrm>
            <a:off x="4675238" y="4852220"/>
            <a:ext cx="3126658" cy="398206"/>
          </a:xfrm>
          <a:prstGeom prst="line">
            <a:avLst/>
          </a:prstGeom>
          <a:noFill/>
          <a:ln w="28575">
            <a:solidFill>
              <a:schemeClr val="tx1"/>
            </a:solidFill>
            <a:round/>
            <a:headEnd/>
            <a:tailEnd type="triangle" w="med" len="med"/>
          </a:ln>
        </p:spPr>
        <p:txBody>
          <a:bodyPr/>
          <a:lstStyle/>
          <a:p>
            <a:endParaRPr lang="en-US"/>
          </a:p>
        </p:txBody>
      </p:sp>
      <p:sp>
        <p:nvSpPr>
          <p:cNvPr id="120" name="Rectangle 119"/>
          <p:cNvSpPr/>
          <p:nvPr/>
        </p:nvSpPr>
        <p:spPr bwMode="auto">
          <a:xfrm>
            <a:off x="0" y="5326978"/>
            <a:ext cx="9144000" cy="1545770"/>
          </a:xfrm>
          <a:prstGeom prst="rect">
            <a:avLst/>
          </a:prstGeom>
          <a:gradFill flip="none" rotWithShape="0">
            <a:gsLst>
              <a:gs pos="0">
                <a:schemeClr val="bg1">
                  <a:lumMod val="60000"/>
                  <a:lumOff val="40000"/>
                </a:schemeClr>
              </a:gs>
              <a:gs pos="50000">
                <a:schemeClr val="accent1">
                  <a:shade val="67500"/>
                  <a:satMod val="115000"/>
                </a:schemeClr>
              </a:gs>
              <a:gs pos="100000">
                <a:schemeClr val="accent1">
                  <a:shade val="100000"/>
                  <a:satMod val="115000"/>
                </a:schemeClr>
              </a:gs>
            </a:gsLst>
            <a:lin ang="18900000" scaled="1"/>
            <a:tileRect/>
          </a:gradFill>
          <a:ln w="9525" cap="flat" cmpd="sng" algn="ctr">
            <a:noFill/>
            <a:prstDash val="solid"/>
            <a:round/>
            <a:headEnd type="none" w="med" len="med"/>
            <a:tailEnd type="none" w="med" len="med"/>
          </a:ln>
          <a:effectLst/>
        </p:spPr>
        <p:txBody>
          <a:bodyPr wrap="none" lIns="62962" tIns="31481" rIns="62962" bIns="31481" anchor="ctr"/>
          <a:lstStyle/>
          <a:p>
            <a:pPr algn="ctr">
              <a:defRPr/>
            </a:pPr>
            <a:endParaRPr lang="bg-BG" sz="1600" b="1" dirty="0"/>
          </a:p>
        </p:txBody>
      </p:sp>
      <p:sp>
        <p:nvSpPr>
          <p:cNvPr id="121" name="_s1030"/>
          <p:cNvSpPr>
            <a:spLocks noChangeArrowheads="1"/>
          </p:cNvSpPr>
          <p:nvPr/>
        </p:nvSpPr>
        <p:spPr bwMode="auto">
          <a:xfrm>
            <a:off x="182880" y="5394959"/>
            <a:ext cx="1249681" cy="396241"/>
          </a:xfrm>
          <a:prstGeom prst="roundRect">
            <a:avLst>
              <a:gd name="adj" fmla="val 16667"/>
            </a:avLst>
          </a:prstGeom>
          <a:solidFill>
            <a:schemeClr val="bg2">
              <a:lumMod val="50000"/>
              <a:lumOff val="50000"/>
            </a:schemeClr>
          </a:solidFill>
          <a:ln w="9525">
            <a:solidFill>
              <a:schemeClr val="tx1"/>
            </a:solidFill>
            <a:round/>
            <a:headEnd/>
            <a:tailEnd/>
          </a:ln>
        </p:spPr>
        <p:txBody>
          <a:bodyPr wrap="none" lIns="62962" tIns="31481" rIns="62962" bIns="31481" anchor="ctr"/>
          <a:lstStyle/>
          <a:p>
            <a:pPr algn="ctr">
              <a:defRPr/>
            </a:pPr>
            <a:r>
              <a:rPr lang="bg-BG" b="1" dirty="0" smtClean="0"/>
              <a:t>ARTICLES</a:t>
            </a:r>
            <a:endParaRPr lang="bg-BG" b="1" dirty="0"/>
          </a:p>
        </p:txBody>
      </p:sp>
      <p:pic>
        <p:nvPicPr>
          <p:cNvPr id="122" name="Picture 21" descr="EOL_Brochure 3.jpg"/>
          <p:cNvPicPr>
            <a:picLocks noChangeAspect="1"/>
          </p:cNvPicPr>
          <p:nvPr/>
        </p:nvPicPr>
        <p:blipFill>
          <a:blip r:embed="rId2" cstate="print"/>
          <a:srcRect/>
          <a:stretch>
            <a:fillRect/>
          </a:stretch>
        </p:blipFill>
        <p:spPr bwMode="auto">
          <a:xfrm>
            <a:off x="3749040" y="6172658"/>
            <a:ext cx="1005840" cy="685342"/>
          </a:xfrm>
          <a:prstGeom prst="rect">
            <a:avLst/>
          </a:prstGeom>
          <a:noFill/>
          <a:ln w="9525">
            <a:noFill/>
            <a:miter lim="800000"/>
            <a:headEnd/>
            <a:tailEnd/>
          </a:ln>
        </p:spPr>
      </p:pic>
      <p:pic>
        <p:nvPicPr>
          <p:cNvPr id="123" name="Picture 2" descr="gbif_05"/>
          <p:cNvPicPr>
            <a:picLocks noChangeAspect="1" noChangeArrowheads="1"/>
          </p:cNvPicPr>
          <p:nvPr/>
        </p:nvPicPr>
        <p:blipFill>
          <a:blip r:embed="rId3" cstate="print"/>
          <a:srcRect/>
          <a:stretch>
            <a:fillRect/>
          </a:stretch>
        </p:blipFill>
        <p:spPr bwMode="auto">
          <a:xfrm>
            <a:off x="2499360" y="6168627"/>
            <a:ext cx="1005840" cy="689373"/>
          </a:xfrm>
          <a:prstGeom prst="rect">
            <a:avLst/>
          </a:prstGeom>
          <a:noFill/>
          <a:ln w="9525" algn="ctr">
            <a:solidFill>
              <a:schemeClr val="tx1"/>
            </a:solidFill>
            <a:miter lim="800000"/>
            <a:headEnd/>
            <a:tailEnd/>
          </a:ln>
        </p:spPr>
      </p:pic>
      <p:pic>
        <p:nvPicPr>
          <p:cNvPr id="124" name="Picture 44"/>
          <p:cNvPicPr>
            <a:picLocks noChangeAspect="1" noChangeArrowheads="1"/>
          </p:cNvPicPr>
          <p:nvPr/>
        </p:nvPicPr>
        <p:blipFill>
          <a:blip r:embed="rId4" cstate="print"/>
          <a:srcRect/>
          <a:stretch>
            <a:fillRect/>
          </a:stretch>
        </p:blipFill>
        <p:spPr bwMode="auto">
          <a:xfrm>
            <a:off x="8656320" y="6168427"/>
            <a:ext cx="487680" cy="689573"/>
          </a:xfrm>
          <a:prstGeom prst="rect">
            <a:avLst/>
          </a:prstGeom>
          <a:noFill/>
          <a:ln w="9525" algn="ctr">
            <a:solidFill>
              <a:schemeClr val="bg1"/>
            </a:solidFill>
            <a:miter lim="800000"/>
            <a:headEnd/>
            <a:tailEnd/>
          </a:ln>
        </p:spPr>
      </p:pic>
      <p:pic>
        <p:nvPicPr>
          <p:cNvPr id="125" name="Picture 2"/>
          <p:cNvPicPr>
            <a:picLocks noChangeAspect="1" noChangeArrowheads="1"/>
          </p:cNvPicPr>
          <p:nvPr/>
        </p:nvPicPr>
        <p:blipFill>
          <a:blip r:embed="rId5" cstate="print"/>
          <a:srcRect/>
          <a:stretch>
            <a:fillRect/>
          </a:stretch>
        </p:blipFill>
        <p:spPr bwMode="auto">
          <a:xfrm>
            <a:off x="6370320" y="6170849"/>
            <a:ext cx="1021080" cy="687151"/>
          </a:xfrm>
          <a:prstGeom prst="rect">
            <a:avLst/>
          </a:prstGeom>
          <a:noFill/>
          <a:ln w="9525">
            <a:noFill/>
            <a:miter lim="800000"/>
            <a:headEnd/>
            <a:tailEnd/>
          </a:ln>
          <a:effectLst/>
        </p:spPr>
      </p:pic>
      <p:pic>
        <p:nvPicPr>
          <p:cNvPr id="126" name="Inhaltsplatzhalter 4" descr="Plazi_books.jpg"/>
          <p:cNvPicPr>
            <a:picLocks noChangeAspect="1"/>
          </p:cNvPicPr>
          <p:nvPr/>
        </p:nvPicPr>
        <p:blipFill>
          <a:blip r:embed="rId6" cstate="print"/>
          <a:srcRect/>
          <a:stretch>
            <a:fillRect/>
          </a:stretch>
        </p:blipFill>
        <p:spPr bwMode="auto">
          <a:xfrm>
            <a:off x="4964113" y="6179082"/>
            <a:ext cx="1238567" cy="678918"/>
          </a:xfrm>
          <a:prstGeom prst="rect">
            <a:avLst/>
          </a:prstGeom>
          <a:noFill/>
          <a:ln w="9525">
            <a:noFill/>
            <a:miter lim="800000"/>
            <a:headEnd/>
            <a:tailEnd/>
          </a:ln>
          <a:effectLst/>
        </p:spPr>
      </p:pic>
      <p:pic>
        <p:nvPicPr>
          <p:cNvPr id="127" name="Picture 3"/>
          <p:cNvPicPr>
            <a:picLocks noChangeAspect="1" noChangeArrowheads="1"/>
          </p:cNvPicPr>
          <p:nvPr/>
        </p:nvPicPr>
        <p:blipFill>
          <a:blip r:embed="rId7" cstate="print"/>
          <a:srcRect/>
          <a:stretch>
            <a:fillRect/>
          </a:stretch>
        </p:blipFill>
        <p:spPr bwMode="auto">
          <a:xfrm>
            <a:off x="1539240" y="6172200"/>
            <a:ext cx="792480" cy="685800"/>
          </a:xfrm>
          <a:prstGeom prst="rect">
            <a:avLst/>
          </a:prstGeom>
          <a:noFill/>
          <a:ln w="9525">
            <a:noFill/>
            <a:miter lim="800000"/>
            <a:headEnd/>
            <a:tailEnd/>
          </a:ln>
          <a:effectLst/>
        </p:spPr>
      </p:pic>
      <p:pic>
        <p:nvPicPr>
          <p:cNvPr id="128" name="Picture 4"/>
          <p:cNvPicPr>
            <a:picLocks noChangeAspect="1" noChangeArrowheads="1"/>
          </p:cNvPicPr>
          <p:nvPr/>
        </p:nvPicPr>
        <p:blipFill>
          <a:blip r:embed="rId8" cstate="print"/>
          <a:srcRect/>
          <a:stretch>
            <a:fillRect/>
          </a:stretch>
        </p:blipFill>
        <p:spPr bwMode="auto">
          <a:xfrm>
            <a:off x="0" y="6153150"/>
            <a:ext cx="1390650" cy="704850"/>
          </a:xfrm>
          <a:prstGeom prst="rect">
            <a:avLst/>
          </a:prstGeom>
          <a:noFill/>
          <a:ln w="9525">
            <a:noFill/>
            <a:miter lim="800000"/>
            <a:headEnd/>
            <a:tailEnd/>
          </a:ln>
          <a:effectLst/>
        </p:spPr>
      </p:pic>
      <p:cxnSp>
        <p:nvCxnSpPr>
          <p:cNvPr id="129" name="Straight Arrow Connector 59"/>
          <p:cNvCxnSpPr>
            <a:cxnSpLocks noChangeShapeType="1"/>
          </p:cNvCxnSpPr>
          <p:nvPr/>
        </p:nvCxnSpPr>
        <p:spPr bwMode="auto">
          <a:xfrm flipV="1">
            <a:off x="289560" y="5852160"/>
            <a:ext cx="502920" cy="259080"/>
          </a:xfrm>
          <a:prstGeom prst="straightConnector1">
            <a:avLst/>
          </a:prstGeom>
          <a:noFill/>
          <a:ln w="28575" algn="ctr">
            <a:solidFill>
              <a:schemeClr val="tx1"/>
            </a:solidFill>
            <a:round/>
            <a:headEnd type="triangle" w="med" len="med"/>
            <a:tailEnd/>
          </a:ln>
        </p:spPr>
      </p:cxnSp>
      <p:cxnSp>
        <p:nvCxnSpPr>
          <p:cNvPr id="130" name="Straight Arrow Connector 59"/>
          <p:cNvCxnSpPr>
            <a:cxnSpLocks noChangeShapeType="1"/>
          </p:cNvCxnSpPr>
          <p:nvPr/>
        </p:nvCxnSpPr>
        <p:spPr bwMode="auto">
          <a:xfrm rot="10800000">
            <a:off x="1005840" y="5836920"/>
            <a:ext cx="670560" cy="289560"/>
          </a:xfrm>
          <a:prstGeom prst="straightConnector1">
            <a:avLst/>
          </a:prstGeom>
          <a:noFill/>
          <a:ln w="28575" algn="ctr">
            <a:solidFill>
              <a:schemeClr val="tx1"/>
            </a:solidFill>
            <a:round/>
            <a:headEnd type="triangle" w="med" len="med"/>
            <a:tailEnd/>
          </a:ln>
        </p:spPr>
      </p:cxnSp>
      <p:sp>
        <p:nvSpPr>
          <p:cNvPr id="131" name="_s1030"/>
          <p:cNvSpPr>
            <a:spLocks noChangeArrowheads="1"/>
          </p:cNvSpPr>
          <p:nvPr/>
        </p:nvSpPr>
        <p:spPr bwMode="auto">
          <a:xfrm>
            <a:off x="2843808" y="5379719"/>
            <a:ext cx="1296144" cy="396241"/>
          </a:xfrm>
          <a:prstGeom prst="roundRect">
            <a:avLst>
              <a:gd name="adj" fmla="val 16667"/>
            </a:avLst>
          </a:prstGeom>
          <a:solidFill>
            <a:schemeClr val="bg2">
              <a:lumMod val="50000"/>
              <a:lumOff val="50000"/>
            </a:schemeClr>
          </a:solidFill>
          <a:ln w="9525">
            <a:solidFill>
              <a:schemeClr val="tx1"/>
            </a:solidFill>
            <a:round/>
            <a:headEnd/>
            <a:tailEnd/>
          </a:ln>
        </p:spPr>
        <p:txBody>
          <a:bodyPr wrap="none" lIns="62962" tIns="31481" rIns="62962" bIns="31481" anchor="ctr"/>
          <a:lstStyle/>
          <a:p>
            <a:pPr algn="ctr">
              <a:defRPr/>
            </a:pPr>
            <a:r>
              <a:rPr lang="bg-BG" sz="1400" b="1" dirty="0" smtClean="0"/>
              <a:t>Occurrence </a:t>
            </a:r>
            <a:endParaRPr lang="en-US" sz="1400" b="1" dirty="0" smtClean="0"/>
          </a:p>
          <a:p>
            <a:pPr algn="ctr">
              <a:defRPr/>
            </a:pPr>
            <a:r>
              <a:rPr lang="bg-BG" sz="1400" b="1" dirty="0" smtClean="0"/>
              <a:t>data</a:t>
            </a:r>
            <a:endParaRPr lang="bg-BG" sz="1400" b="1" dirty="0"/>
          </a:p>
        </p:txBody>
      </p:sp>
      <p:sp>
        <p:nvSpPr>
          <p:cNvPr id="132" name="_s1030"/>
          <p:cNvSpPr>
            <a:spLocks noChangeArrowheads="1"/>
          </p:cNvSpPr>
          <p:nvPr/>
        </p:nvSpPr>
        <p:spPr bwMode="auto">
          <a:xfrm>
            <a:off x="6964680" y="5349240"/>
            <a:ext cx="1981200" cy="381000"/>
          </a:xfrm>
          <a:prstGeom prst="roundRect">
            <a:avLst>
              <a:gd name="adj" fmla="val 16667"/>
            </a:avLst>
          </a:prstGeom>
          <a:solidFill>
            <a:schemeClr val="bg2">
              <a:lumMod val="50000"/>
              <a:lumOff val="50000"/>
            </a:schemeClr>
          </a:solidFill>
          <a:ln w="9525">
            <a:solidFill>
              <a:schemeClr val="tx1"/>
            </a:solidFill>
            <a:round/>
            <a:headEnd/>
            <a:tailEnd/>
          </a:ln>
        </p:spPr>
        <p:txBody>
          <a:bodyPr wrap="none" lIns="62962" tIns="31481" rIns="62962" bIns="31481" anchor="ctr"/>
          <a:lstStyle/>
          <a:p>
            <a:pPr algn="ctr">
              <a:defRPr/>
            </a:pPr>
            <a:r>
              <a:rPr lang="bg-BG" b="1" dirty="0" smtClean="0"/>
              <a:t>Taxon names</a:t>
            </a:r>
            <a:endParaRPr lang="bg-BG" b="1" dirty="0"/>
          </a:p>
        </p:txBody>
      </p:sp>
      <p:cxnSp>
        <p:nvCxnSpPr>
          <p:cNvPr id="133" name="Straight Arrow Connector 59"/>
          <p:cNvCxnSpPr>
            <a:cxnSpLocks noChangeShapeType="1"/>
          </p:cNvCxnSpPr>
          <p:nvPr/>
        </p:nvCxnSpPr>
        <p:spPr bwMode="auto">
          <a:xfrm rot="5400000" flipH="1" flipV="1">
            <a:off x="3009901" y="5981701"/>
            <a:ext cx="228598" cy="1588"/>
          </a:xfrm>
          <a:prstGeom prst="straightConnector1">
            <a:avLst/>
          </a:prstGeom>
          <a:noFill/>
          <a:ln w="28575" algn="ctr">
            <a:solidFill>
              <a:schemeClr val="tx1"/>
            </a:solidFill>
            <a:round/>
            <a:headEnd type="triangle" w="med" len="med"/>
            <a:tailEnd/>
          </a:ln>
        </p:spPr>
      </p:cxnSp>
      <p:cxnSp>
        <p:nvCxnSpPr>
          <p:cNvPr id="134" name="Straight Arrow Connector 59"/>
          <p:cNvCxnSpPr>
            <a:cxnSpLocks noChangeShapeType="1"/>
          </p:cNvCxnSpPr>
          <p:nvPr/>
        </p:nvCxnSpPr>
        <p:spPr bwMode="auto">
          <a:xfrm flipV="1">
            <a:off x="4267200" y="5852160"/>
            <a:ext cx="1112520" cy="259080"/>
          </a:xfrm>
          <a:prstGeom prst="straightConnector1">
            <a:avLst/>
          </a:prstGeom>
          <a:noFill/>
          <a:ln w="28575" algn="ctr">
            <a:solidFill>
              <a:schemeClr val="tx1"/>
            </a:solidFill>
            <a:round/>
            <a:headEnd type="triangle" w="med" len="med"/>
            <a:tailEnd/>
          </a:ln>
        </p:spPr>
      </p:cxnSp>
      <p:cxnSp>
        <p:nvCxnSpPr>
          <p:cNvPr id="135" name="Straight Arrow Connector 59"/>
          <p:cNvCxnSpPr>
            <a:cxnSpLocks noChangeShapeType="1"/>
          </p:cNvCxnSpPr>
          <p:nvPr/>
        </p:nvCxnSpPr>
        <p:spPr bwMode="auto">
          <a:xfrm rot="10800000">
            <a:off x="5715000" y="5852160"/>
            <a:ext cx="1112520" cy="228600"/>
          </a:xfrm>
          <a:prstGeom prst="straightConnector1">
            <a:avLst/>
          </a:prstGeom>
          <a:noFill/>
          <a:ln w="28575" algn="ctr">
            <a:solidFill>
              <a:schemeClr val="tx1"/>
            </a:solidFill>
            <a:round/>
            <a:headEnd type="triangle" w="med" len="med"/>
            <a:tailEnd/>
          </a:ln>
        </p:spPr>
      </p:cxnSp>
      <p:cxnSp>
        <p:nvCxnSpPr>
          <p:cNvPr id="136" name="Straight Arrow Connector 59"/>
          <p:cNvCxnSpPr>
            <a:cxnSpLocks noChangeShapeType="1"/>
          </p:cNvCxnSpPr>
          <p:nvPr/>
        </p:nvCxnSpPr>
        <p:spPr bwMode="auto">
          <a:xfrm rot="5400000" flipH="1" flipV="1">
            <a:off x="5410202" y="5989320"/>
            <a:ext cx="304800" cy="1"/>
          </a:xfrm>
          <a:prstGeom prst="straightConnector1">
            <a:avLst/>
          </a:prstGeom>
          <a:noFill/>
          <a:ln w="28575" algn="ctr">
            <a:solidFill>
              <a:schemeClr val="tx1"/>
            </a:solidFill>
            <a:round/>
            <a:headEnd type="triangle" w="med" len="med"/>
            <a:tailEnd/>
          </a:ln>
        </p:spPr>
      </p:cxnSp>
      <p:sp>
        <p:nvSpPr>
          <p:cNvPr id="137" name="_s1030"/>
          <p:cNvSpPr>
            <a:spLocks noChangeArrowheads="1"/>
          </p:cNvSpPr>
          <p:nvPr/>
        </p:nvSpPr>
        <p:spPr bwMode="auto">
          <a:xfrm>
            <a:off x="4251960" y="5364480"/>
            <a:ext cx="2423160" cy="381000"/>
          </a:xfrm>
          <a:prstGeom prst="roundRect">
            <a:avLst>
              <a:gd name="adj" fmla="val 16667"/>
            </a:avLst>
          </a:prstGeom>
          <a:solidFill>
            <a:schemeClr val="bg2">
              <a:lumMod val="50000"/>
              <a:lumOff val="50000"/>
            </a:schemeClr>
          </a:solidFill>
          <a:ln w="9525">
            <a:solidFill>
              <a:schemeClr val="tx1"/>
            </a:solidFill>
            <a:round/>
            <a:headEnd/>
            <a:tailEnd/>
          </a:ln>
        </p:spPr>
        <p:txBody>
          <a:bodyPr wrap="none" lIns="62962" tIns="31481" rIns="62962" bIns="31481" anchor="ctr"/>
          <a:lstStyle/>
          <a:p>
            <a:pPr algn="ctr">
              <a:defRPr/>
            </a:pPr>
            <a:r>
              <a:rPr lang="bg-BG" b="1" dirty="0" smtClean="0"/>
              <a:t>Taxon treatments</a:t>
            </a:r>
            <a:endParaRPr lang="bg-BG" b="1" dirty="0"/>
          </a:p>
        </p:txBody>
      </p:sp>
      <p:pic>
        <p:nvPicPr>
          <p:cNvPr id="138" name="Picture 6"/>
          <p:cNvPicPr>
            <a:picLocks noChangeAspect="1" noChangeArrowheads="1"/>
          </p:cNvPicPr>
          <p:nvPr/>
        </p:nvPicPr>
        <p:blipFill>
          <a:blip r:embed="rId9" cstate="print"/>
          <a:srcRect/>
          <a:stretch>
            <a:fillRect/>
          </a:stretch>
        </p:blipFill>
        <p:spPr bwMode="auto">
          <a:xfrm>
            <a:off x="7543800" y="6186940"/>
            <a:ext cx="1021080" cy="671060"/>
          </a:xfrm>
          <a:prstGeom prst="rect">
            <a:avLst/>
          </a:prstGeom>
          <a:noFill/>
          <a:ln w="9525">
            <a:noFill/>
            <a:miter lim="800000"/>
            <a:headEnd/>
            <a:tailEnd/>
          </a:ln>
          <a:effectLst/>
        </p:spPr>
      </p:pic>
      <p:cxnSp>
        <p:nvCxnSpPr>
          <p:cNvPr id="139" name="Straight Arrow Connector 59"/>
          <p:cNvCxnSpPr>
            <a:cxnSpLocks noChangeShapeType="1"/>
          </p:cNvCxnSpPr>
          <p:nvPr/>
        </p:nvCxnSpPr>
        <p:spPr bwMode="auto">
          <a:xfrm rot="10800000">
            <a:off x="8061960" y="5775960"/>
            <a:ext cx="838200" cy="350520"/>
          </a:xfrm>
          <a:prstGeom prst="straightConnector1">
            <a:avLst/>
          </a:prstGeom>
          <a:noFill/>
          <a:ln w="28575" algn="ctr">
            <a:solidFill>
              <a:schemeClr val="tx1"/>
            </a:solidFill>
            <a:round/>
            <a:headEnd type="triangle" w="med" len="med"/>
            <a:tailEnd/>
          </a:ln>
        </p:spPr>
      </p:cxnSp>
      <p:cxnSp>
        <p:nvCxnSpPr>
          <p:cNvPr id="140" name="Straight Arrow Connector 59"/>
          <p:cNvCxnSpPr>
            <a:cxnSpLocks noChangeShapeType="1"/>
          </p:cNvCxnSpPr>
          <p:nvPr/>
        </p:nvCxnSpPr>
        <p:spPr bwMode="auto">
          <a:xfrm rot="5400000" flipH="1" flipV="1">
            <a:off x="7772403" y="5958841"/>
            <a:ext cx="335276" cy="2"/>
          </a:xfrm>
          <a:prstGeom prst="straightConnector1">
            <a:avLst/>
          </a:prstGeom>
          <a:noFill/>
          <a:ln w="28575" algn="ctr">
            <a:solidFill>
              <a:schemeClr val="tx1"/>
            </a:solidFill>
            <a:round/>
            <a:headEnd type="triangle" w="med" len="med"/>
            <a:tailEnd/>
          </a:ln>
        </p:spPr>
      </p:cxnSp>
      <p:sp>
        <p:nvSpPr>
          <p:cNvPr id="141" name="Rectangle 140"/>
          <p:cNvSpPr/>
          <p:nvPr/>
        </p:nvSpPr>
        <p:spPr>
          <a:xfrm>
            <a:off x="4920986" y="6163018"/>
            <a:ext cx="700833" cy="323165"/>
          </a:xfrm>
          <a:prstGeom prst="rect">
            <a:avLst/>
          </a:prstGeom>
        </p:spPr>
        <p:txBody>
          <a:bodyPr wrap="none">
            <a:spAutoFit/>
          </a:bodyPr>
          <a:lstStyle/>
          <a:p>
            <a:r>
              <a:rPr lang="bg-BG" b="1" dirty="0" smtClean="0">
                <a:solidFill>
                  <a:schemeClr val="tx2">
                    <a:lumMod val="25000"/>
                  </a:schemeClr>
                </a:solidFill>
              </a:rPr>
              <a:t>Plazi</a:t>
            </a:r>
            <a:endParaRPr lang="bg-BG" b="1" dirty="0">
              <a:solidFill>
                <a:schemeClr val="tx2">
                  <a:lumMod val="25000"/>
                </a:schemeClr>
              </a:solidFill>
            </a:endParaRPr>
          </a:p>
        </p:txBody>
      </p:sp>
      <p:sp>
        <p:nvSpPr>
          <p:cNvPr id="142" name="Rectangle 141"/>
          <p:cNvSpPr/>
          <p:nvPr/>
        </p:nvSpPr>
        <p:spPr>
          <a:xfrm>
            <a:off x="1516573" y="6534835"/>
            <a:ext cx="612668" cy="323165"/>
          </a:xfrm>
          <a:prstGeom prst="rect">
            <a:avLst/>
          </a:prstGeom>
        </p:spPr>
        <p:txBody>
          <a:bodyPr wrap="none">
            <a:spAutoFit/>
          </a:bodyPr>
          <a:lstStyle/>
          <a:p>
            <a:r>
              <a:rPr lang="bg-BG" b="1" dirty="0" smtClean="0">
                <a:solidFill>
                  <a:schemeClr val="tx2">
                    <a:lumMod val="10000"/>
                  </a:schemeClr>
                </a:solidFill>
              </a:rPr>
              <a:t>BHL</a:t>
            </a:r>
            <a:endParaRPr lang="bg-BG" b="1" dirty="0">
              <a:solidFill>
                <a:schemeClr val="tx2">
                  <a:lumMod val="10000"/>
                </a:schemeClr>
              </a:solidFill>
            </a:endParaRPr>
          </a:p>
        </p:txBody>
      </p:sp>
      <p:sp>
        <p:nvSpPr>
          <p:cNvPr id="143" name="Rectangle 142"/>
          <p:cNvSpPr/>
          <p:nvPr/>
        </p:nvSpPr>
        <p:spPr>
          <a:xfrm>
            <a:off x="6888480" y="6172201"/>
            <a:ext cx="609599" cy="292388"/>
          </a:xfrm>
          <a:prstGeom prst="rect">
            <a:avLst/>
          </a:prstGeom>
        </p:spPr>
        <p:txBody>
          <a:bodyPr wrap="square">
            <a:spAutoFit/>
          </a:bodyPr>
          <a:lstStyle/>
          <a:p>
            <a:r>
              <a:rPr lang="bg-BG" sz="1300" b="1" dirty="0" smtClean="0">
                <a:solidFill>
                  <a:schemeClr val="tx2">
                    <a:lumMod val="10000"/>
                  </a:schemeClr>
                </a:solidFill>
              </a:rPr>
              <a:t>Wiki</a:t>
            </a:r>
            <a:endParaRPr lang="bg-BG" sz="1300" b="1" dirty="0">
              <a:solidFill>
                <a:schemeClr val="tx2">
                  <a:lumMod val="10000"/>
                </a:schemeClr>
              </a:solidFill>
            </a:endParaRPr>
          </a:p>
        </p:txBody>
      </p:sp>
      <p:sp>
        <p:nvSpPr>
          <p:cNvPr id="144" name="Rectangle 143"/>
          <p:cNvSpPr/>
          <p:nvPr/>
        </p:nvSpPr>
        <p:spPr>
          <a:xfrm>
            <a:off x="7612573" y="6153835"/>
            <a:ext cx="524503" cy="276999"/>
          </a:xfrm>
          <a:prstGeom prst="rect">
            <a:avLst/>
          </a:prstGeom>
        </p:spPr>
        <p:txBody>
          <a:bodyPr wrap="none">
            <a:spAutoFit/>
          </a:bodyPr>
          <a:lstStyle/>
          <a:p>
            <a:r>
              <a:rPr lang="bg-BG" sz="1200" b="1" dirty="0" smtClean="0">
                <a:solidFill>
                  <a:schemeClr val="tx2">
                    <a:lumMod val="10000"/>
                  </a:schemeClr>
                </a:solidFill>
              </a:rPr>
              <a:t>COL</a:t>
            </a:r>
            <a:endParaRPr lang="bg-BG" b="1" dirty="0">
              <a:solidFill>
                <a:schemeClr val="tx2">
                  <a:lumMod val="10000"/>
                </a:schemeClr>
              </a:solidFill>
            </a:endParaRPr>
          </a:p>
        </p:txBody>
      </p:sp>
      <p:sp>
        <p:nvSpPr>
          <p:cNvPr id="145" name="_s1030"/>
          <p:cNvSpPr>
            <a:spLocks noChangeArrowheads="1"/>
          </p:cNvSpPr>
          <p:nvPr/>
        </p:nvSpPr>
        <p:spPr bwMode="auto">
          <a:xfrm>
            <a:off x="1615440" y="5394959"/>
            <a:ext cx="1158240" cy="396241"/>
          </a:xfrm>
          <a:prstGeom prst="roundRect">
            <a:avLst>
              <a:gd name="adj" fmla="val 16667"/>
            </a:avLst>
          </a:prstGeom>
          <a:solidFill>
            <a:schemeClr val="bg2">
              <a:lumMod val="50000"/>
              <a:lumOff val="50000"/>
            </a:schemeClr>
          </a:solidFill>
          <a:ln w="9525">
            <a:solidFill>
              <a:schemeClr val="tx1"/>
            </a:solidFill>
            <a:round/>
            <a:headEnd/>
            <a:tailEnd/>
          </a:ln>
        </p:spPr>
        <p:txBody>
          <a:bodyPr wrap="none" lIns="62962" tIns="31481" rIns="62962" bIns="31481" anchor="ctr"/>
          <a:lstStyle/>
          <a:p>
            <a:pPr algn="ctr">
              <a:defRPr/>
            </a:pPr>
            <a:r>
              <a:rPr lang="bg-BG" sz="1400" b="1" dirty="0" smtClean="0"/>
              <a:t>Biblio-</a:t>
            </a:r>
            <a:br>
              <a:rPr lang="bg-BG" sz="1400" b="1" dirty="0" smtClean="0"/>
            </a:br>
            <a:r>
              <a:rPr lang="bg-BG" sz="1400" b="1" dirty="0" smtClean="0"/>
              <a:t>graphies</a:t>
            </a:r>
            <a:endParaRPr lang="bg-BG" sz="1400" b="1" dirty="0"/>
          </a:p>
        </p:txBody>
      </p:sp>
      <p:cxnSp>
        <p:nvCxnSpPr>
          <p:cNvPr id="146" name="Straight Arrow Connector 59"/>
          <p:cNvCxnSpPr>
            <a:cxnSpLocks noChangeShapeType="1"/>
          </p:cNvCxnSpPr>
          <p:nvPr/>
        </p:nvCxnSpPr>
        <p:spPr bwMode="auto">
          <a:xfrm rot="5400000" flipH="1" flipV="1">
            <a:off x="1996440" y="5974080"/>
            <a:ext cx="259080" cy="45720"/>
          </a:xfrm>
          <a:prstGeom prst="straightConnector1">
            <a:avLst/>
          </a:prstGeom>
          <a:noFill/>
          <a:ln w="28575" algn="ctr">
            <a:solidFill>
              <a:schemeClr val="tx1"/>
            </a:solidFill>
            <a:round/>
            <a:headEnd type="triangle" w="med" len="med"/>
            <a:tailEnd/>
          </a:ln>
        </p:spPr>
      </p:cxnSp>
      <p:sp>
        <p:nvSpPr>
          <p:cNvPr id="52" name="Down Arrow 51"/>
          <p:cNvSpPr/>
          <p:nvPr/>
        </p:nvSpPr>
        <p:spPr bwMode="auto">
          <a:xfrm>
            <a:off x="1592825" y="4114800"/>
            <a:ext cx="252000" cy="60468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smtClean="0">
              <a:ln>
                <a:noFill/>
              </a:ln>
              <a:solidFill>
                <a:schemeClr val="tx1"/>
              </a:solidFill>
              <a:effectLst/>
              <a:latin typeface="Verdana" pitchFamily="34" charset="0"/>
              <a:cs typeface="Times New Roman" charset="0"/>
            </a:endParaRPr>
          </a:p>
        </p:txBody>
      </p:sp>
      <p:sp>
        <p:nvSpPr>
          <p:cNvPr id="53" name="Down Arrow 52"/>
          <p:cNvSpPr/>
          <p:nvPr/>
        </p:nvSpPr>
        <p:spPr bwMode="auto">
          <a:xfrm>
            <a:off x="7157883" y="4119717"/>
            <a:ext cx="252000" cy="604684"/>
          </a:xfrm>
          <a:prstGeom prst="downArrow">
            <a:avLst/>
          </a:prstGeom>
          <a:solidFill>
            <a:schemeClr val="tx1"/>
          </a:solidFill>
          <a:ln w="9525" cap="flat" cmpd="sng" algn="ctr">
            <a:solidFill>
              <a:schemeClr val="tx1"/>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smtClean="0">
              <a:ln>
                <a:noFill/>
              </a:ln>
              <a:solidFill>
                <a:schemeClr val="tx1"/>
              </a:solidFill>
              <a:effectLst/>
              <a:latin typeface="Verdana" pitchFamily="34" charset="0"/>
              <a:cs typeface="Times New Roman" charset="0"/>
            </a:endParaRPr>
          </a:p>
        </p:txBody>
      </p:sp>
      <p:cxnSp>
        <p:nvCxnSpPr>
          <p:cNvPr id="63" name="Straight Arrow Connector 62"/>
          <p:cNvCxnSpPr/>
          <p:nvPr/>
        </p:nvCxnSpPr>
        <p:spPr bwMode="auto">
          <a:xfrm flipH="1" flipV="1">
            <a:off x="7905135" y="4114802"/>
            <a:ext cx="840659" cy="973391"/>
          </a:xfrm>
          <a:prstGeom prst="straightConnector1">
            <a:avLst/>
          </a:prstGeom>
          <a:solidFill>
            <a:schemeClr val="accent1"/>
          </a:solidFill>
          <a:ln w="107950" cap="rnd" cmpd="sng" algn="ctr">
            <a:solidFill>
              <a:srgbClr val="FFC000"/>
            </a:solidFill>
            <a:prstDash val="solid"/>
            <a:round/>
            <a:headEnd type="none" w="med" len="med"/>
            <a:tailEnd type="arrow"/>
          </a:ln>
          <a:effectLst/>
        </p:spPr>
      </p:cxnSp>
      <p:cxnSp>
        <p:nvCxnSpPr>
          <p:cNvPr id="65" name="Straight Arrow Connector 64"/>
          <p:cNvCxnSpPr/>
          <p:nvPr/>
        </p:nvCxnSpPr>
        <p:spPr bwMode="auto">
          <a:xfrm flipV="1">
            <a:off x="265471" y="4041059"/>
            <a:ext cx="678425" cy="1091380"/>
          </a:xfrm>
          <a:prstGeom prst="straightConnector1">
            <a:avLst/>
          </a:prstGeom>
          <a:solidFill>
            <a:schemeClr val="accent1"/>
          </a:solidFill>
          <a:ln w="107950" cap="rnd" cmpd="sng" algn="ctr">
            <a:solidFill>
              <a:srgbClr val="FFC000"/>
            </a:solidFill>
            <a:prstDash val="solid"/>
            <a:round/>
            <a:headEnd type="none" w="med" len="med"/>
            <a:tailEnd type="arrow"/>
          </a:ln>
          <a:effectLst/>
        </p:spPr>
      </p:cxnSp>
    </p:spTree>
    <p:extLst>
      <p:ext uri="{BB962C8B-B14F-4D97-AF65-F5344CB8AC3E}">
        <p14:creationId xmlns:p14="http://schemas.microsoft.com/office/powerpoint/2010/main" xmlns="" val="1872595852"/>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27784" y="764704"/>
            <a:ext cx="3528392" cy="1800200"/>
          </a:xfrm>
        </p:spPr>
        <p:txBody>
          <a:bodyPr>
            <a:normAutofit/>
          </a:bodyPr>
          <a:lstStyle/>
          <a:p>
            <a:pPr eaLnBrk="1" hangingPunct="1">
              <a:defRPr/>
            </a:pPr>
            <a:r>
              <a:rPr lang="en-US" sz="4800" b="1" dirty="0">
                <a:solidFill>
                  <a:schemeClr val="tx1">
                    <a:lumMod val="65000"/>
                    <a:lumOff val="35000"/>
                  </a:schemeClr>
                </a:solidFill>
              </a:rPr>
              <a:t>Thank you for </a:t>
            </a:r>
            <a:r>
              <a:rPr lang="en-US" sz="4800" b="1" dirty="0" smtClean="0">
                <a:solidFill>
                  <a:schemeClr val="tx1">
                    <a:lumMod val="65000"/>
                    <a:lumOff val="35000"/>
                  </a:schemeClr>
                </a:solidFill>
              </a:rPr>
              <a:t>listening!</a:t>
            </a:r>
            <a:endParaRPr lang="en-US" sz="4800" b="1" dirty="0">
              <a:solidFill>
                <a:schemeClr val="tx1">
                  <a:lumMod val="65000"/>
                  <a:lumOff val="35000"/>
                </a:schemeClr>
              </a:solidFill>
            </a:endParaRPr>
          </a:p>
        </p:txBody>
      </p:sp>
      <p:pic>
        <p:nvPicPr>
          <p:cNvPr id="4101" name="Picture 4"/>
          <p:cNvPicPr>
            <a:picLocks noChangeAspect="1" noChangeArrowheads="1"/>
          </p:cNvPicPr>
          <p:nvPr/>
        </p:nvPicPr>
        <p:blipFill>
          <a:blip r:embed="rId3" cstate="print"/>
          <a:srcRect/>
          <a:stretch>
            <a:fillRect/>
          </a:stretch>
        </p:blipFill>
        <p:spPr bwMode="auto">
          <a:xfrm>
            <a:off x="323528" y="6150950"/>
            <a:ext cx="1911350" cy="508000"/>
          </a:xfrm>
          <a:prstGeom prst="rect">
            <a:avLst/>
          </a:prstGeom>
          <a:noFill/>
          <a:ln w="9525">
            <a:noFill/>
            <a:miter lim="800000"/>
            <a:headEnd/>
            <a:tailEnd/>
          </a:ln>
        </p:spPr>
      </p:pic>
      <p:pic>
        <p:nvPicPr>
          <p:cNvPr id="9" name="Picture 8" descr="BiodiversityDataJournal-Cover.jpg"/>
          <p:cNvPicPr>
            <a:picLocks noChangeAspect="1"/>
          </p:cNvPicPr>
          <p:nvPr/>
        </p:nvPicPr>
        <p:blipFill>
          <a:blip r:embed="rId4" cstate="print"/>
          <a:stretch>
            <a:fillRect/>
          </a:stretch>
        </p:blipFill>
        <p:spPr>
          <a:xfrm>
            <a:off x="3491880" y="2636912"/>
            <a:ext cx="1853286" cy="2725257"/>
          </a:xfrm>
          <a:prstGeom prst="rect">
            <a:avLst/>
          </a:prstGeom>
        </p:spPr>
      </p:pic>
      <p:grpSp>
        <p:nvGrpSpPr>
          <p:cNvPr id="3" name="Group 39"/>
          <p:cNvGrpSpPr>
            <a:grpSpLocks/>
          </p:cNvGrpSpPr>
          <p:nvPr/>
        </p:nvGrpSpPr>
        <p:grpSpPr bwMode="auto">
          <a:xfrm>
            <a:off x="7118992" y="5828990"/>
            <a:ext cx="1341440" cy="984386"/>
            <a:chOff x="647" y="753"/>
            <a:chExt cx="2611" cy="1612"/>
          </a:xfrm>
        </p:grpSpPr>
        <p:pic>
          <p:nvPicPr>
            <p:cNvPr id="16" name="Picture 38" descr="ViBRANT Logo No Text-Large"/>
            <p:cNvPicPr>
              <a:picLocks noChangeAspect="1" noChangeArrowheads="1"/>
            </p:cNvPicPr>
            <p:nvPr/>
          </p:nvPicPr>
          <p:blipFill>
            <a:blip r:embed="rId5" cstate="print"/>
            <a:srcRect/>
            <a:stretch>
              <a:fillRect/>
            </a:stretch>
          </p:blipFill>
          <p:spPr bwMode="auto">
            <a:xfrm>
              <a:off x="647" y="753"/>
              <a:ext cx="2008" cy="1305"/>
            </a:xfrm>
            <a:prstGeom prst="rect">
              <a:avLst/>
            </a:prstGeom>
            <a:noFill/>
          </p:spPr>
        </p:pic>
        <p:sp>
          <p:nvSpPr>
            <p:cNvPr id="17" name="Text Box 32"/>
            <p:cNvSpPr txBox="1">
              <a:spLocks noChangeArrowheads="1"/>
            </p:cNvSpPr>
            <p:nvPr/>
          </p:nvSpPr>
          <p:spPr bwMode="auto">
            <a:xfrm>
              <a:off x="1803" y="1567"/>
              <a:ext cx="1455" cy="494"/>
            </a:xfrm>
            <a:prstGeom prst="rect">
              <a:avLst/>
            </a:prstGeom>
            <a:noFill/>
            <a:ln w="9525">
              <a:noFill/>
              <a:miter lim="800000"/>
              <a:headEnd/>
              <a:tailEnd/>
            </a:ln>
          </p:spPr>
          <p:txBody>
            <a:bodyPr wrap="none">
              <a:spAutoFit/>
            </a:bodyPr>
            <a:lstStyle/>
            <a:p>
              <a:pPr>
                <a:tabLst>
                  <a:tab pos="533400" algn="l"/>
                </a:tabLst>
              </a:pPr>
              <a:r>
                <a:rPr lang="en-US" sz="2000" dirty="0" err="1" smtClean="0">
                  <a:latin typeface="Helvetica" pitchFamily="-48" charset="0"/>
                </a:rPr>
                <a:t>ViBRANT</a:t>
              </a:r>
              <a:endParaRPr lang="en-US" sz="2000" dirty="0">
                <a:latin typeface="Helvetica" pitchFamily="-48" charset="0"/>
              </a:endParaRPr>
            </a:p>
          </p:txBody>
        </p:sp>
        <p:sp>
          <p:nvSpPr>
            <p:cNvPr id="18" name="Text Box 33"/>
            <p:cNvSpPr txBox="1">
              <a:spLocks noChangeArrowheads="1"/>
            </p:cNvSpPr>
            <p:nvPr/>
          </p:nvSpPr>
          <p:spPr bwMode="auto">
            <a:xfrm>
              <a:off x="1948" y="1836"/>
              <a:ext cx="360" cy="529"/>
            </a:xfrm>
            <a:prstGeom prst="rect">
              <a:avLst/>
            </a:prstGeom>
            <a:noFill/>
            <a:ln w="9525">
              <a:noFill/>
              <a:miter lim="800000"/>
              <a:headEnd/>
              <a:tailEnd/>
            </a:ln>
          </p:spPr>
          <p:txBody>
            <a:bodyPr wrap="none">
              <a:spAutoFit/>
            </a:bodyPr>
            <a:lstStyle/>
            <a:p>
              <a:endParaRPr lang="en-US" i="1" dirty="0"/>
            </a:p>
          </p:txBody>
        </p:sp>
      </p:grpSp>
      <p:grpSp>
        <p:nvGrpSpPr>
          <p:cNvPr id="11" name="Group 21"/>
          <p:cNvGrpSpPr>
            <a:grpSpLocks/>
          </p:cNvGrpSpPr>
          <p:nvPr/>
        </p:nvGrpSpPr>
        <p:grpSpPr bwMode="auto">
          <a:xfrm>
            <a:off x="467544" y="1268760"/>
            <a:ext cx="1435100" cy="2341562"/>
            <a:chOff x="151" y="501"/>
            <a:chExt cx="1217" cy="2019"/>
          </a:xfrm>
        </p:grpSpPr>
        <p:pic>
          <p:nvPicPr>
            <p:cNvPr id="12" name="Picture 6" descr="Lyubo%20Penev%20-%20photo"/>
            <p:cNvPicPr>
              <a:picLocks noChangeAspect="1" noChangeArrowheads="1"/>
            </p:cNvPicPr>
            <p:nvPr/>
          </p:nvPicPr>
          <p:blipFill>
            <a:blip r:embed="rId6" cstate="print"/>
            <a:srcRect/>
            <a:stretch>
              <a:fillRect/>
            </a:stretch>
          </p:blipFill>
          <p:spPr bwMode="auto">
            <a:xfrm>
              <a:off x="154" y="501"/>
              <a:ext cx="1151" cy="1582"/>
            </a:xfrm>
            <a:prstGeom prst="rect">
              <a:avLst/>
            </a:prstGeom>
            <a:noFill/>
            <a:ln w="9525">
              <a:noFill/>
              <a:miter lim="800000"/>
              <a:headEnd/>
              <a:tailEnd/>
            </a:ln>
          </p:spPr>
        </p:pic>
        <p:sp>
          <p:nvSpPr>
            <p:cNvPr id="13" name="Rectangle 11"/>
            <p:cNvSpPr>
              <a:spLocks noChangeArrowheads="1"/>
            </p:cNvSpPr>
            <p:nvPr/>
          </p:nvSpPr>
          <p:spPr bwMode="auto">
            <a:xfrm>
              <a:off x="151" y="2066"/>
              <a:ext cx="1217" cy="454"/>
            </a:xfrm>
            <a:prstGeom prst="rect">
              <a:avLst/>
            </a:prstGeom>
            <a:noFill/>
            <a:ln w="9525">
              <a:noFill/>
              <a:miter lim="800000"/>
              <a:headEnd/>
              <a:tailEnd/>
            </a:ln>
          </p:spPr>
          <p:txBody>
            <a:bodyPr/>
            <a:lstStyle/>
            <a:p>
              <a:pPr marL="342900" indent="-342900" algn="ctr">
                <a:lnSpc>
                  <a:spcPct val="80000"/>
                </a:lnSpc>
                <a:spcBef>
                  <a:spcPct val="20000"/>
                </a:spcBef>
                <a:buFont typeface="Arial" charset="0"/>
                <a:buNone/>
              </a:pPr>
              <a:r>
                <a:rPr lang="en-GB" sz="1800" b="1" dirty="0" err="1">
                  <a:latin typeface="Adobe Song Std L" pitchFamily="18" charset="-128"/>
                  <a:ea typeface="Adobe Song Std L" pitchFamily="18" charset="-128"/>
                </a:rPr>
                <a:t>Lyubomir</a:t>
              </a:r>
              <a:r>
                <a:rPr lang="en-GB" sz="1800" b="1" dirty="0">
                  <a:latin typeface="Adobe Song Std L" pitchFamily="18" charset="-128"/>
                  <a:ea typeface="Adobe Song Std L" pitchFamily="18" charset="-128"/>
                </a:rPr>
                <a:t> </a:t>
              </a:r>
              <a:r>
                <a:rPr lang="en-GB" sz="1800" b="1" dirty="0" err="1">
                  <a:latin typeface="Adobe Song Std L" pitchFamily="18" charset="-128"/>
                  <a:ea typeface="Adobe Song Std L" pitchFamily="18" charset="-128"/>
                </a:rPr>
                <a:t>Penev</a:t>
              </a:r>
              <a:endParaRPr lang="en-GB" sz="1800" b="1" dirty="0">
                <a:latin typeface="Adobe Song Std L" pitchFamily="18" charset="-128"/>
                <a:ea typeface="Adobe Song Std L" pitchFamily="18" charset="-128"/>
              </a:endParaRPr>
            </a:p>
          </p:txBody>
        </p:sp>
      </p:grpSp>
      <p:pic>
        <p:nvPicPr>
          <p:cNvPr id="15" name="Picture 25" descr="VinceSmithResize"/>
          <p:cNvPicPr>
            <a:picLocks noChangeAspect="1" noChangeArrowheads="1"/>
          </p:cNvPicPr>
          <p:nvPr/>
        </p:nvPicPr>
        <p:blipFill>
          <a:blip r:embed="rId7" cstate="print"/>
          <a:srcRect/>
          <a:stretch>
            <a:fillRect/>
          </a:stretch>
        </p:blipFill>
        <p:spPr bwMode="auto">
          <a:xfrm>
            <a:off x="179512" y="3933056"/>
            <a:ext cx="1912937" cy="1577975"/>
          </a:xfrm>
          <a:prstGeom prst="rect">
            <a:avLst/>
          </a:prstGeom>
          <a:noFill/>
          <a:ln w="9525">
            <a:noFill/>
            <a:miter lim="800000"/>
            <a:headEnd/>
            <a:tailEnd/>
          </a:ln>
        </p:spPr>
      </p:pic>
      <p:sp>
        <p:nvSpPr>
          <p:cNvPr id="19" name="Rectangle 36"/>
          <p:cNvSpPr>
            <a:spLocks noChangeArrowheads="1"/>
          </p:cNvSpPr>
          <p:nvPr/>
        </p:nvSpPr>
        <p:spPr bwMode="auto">
          <a:xfrm>
            <a:off x="539552" y="5517232"/>
            <a:ext cx="2027237" cy="517525"/>
          </a:xfrm>
          <a:prstGeom prst="rect">
            <a:avLst/>
          </a:prstGeom>
          <a:noFill/>
          <a:ln w="9525">
            <a:noFill/>
            <a:miter lim="800000"/>
            <a:headEnd/>
            <a:tailEnd/>
          </a:ln>
        </p:spPr>
        <p:txBody>
          <a:bodyPr/>
          <a:lstStyle/>
          <a:p>
            <a:pPr>
              <a:lnSpc>
                <a:spcPct val="80000"/>
              </a:lnSpc>
              <a:spcBef>
                <a:spcPct val="20000"/>
              </a:spcBef>
              <a:buFont typeface="Arial" charset="0"/>
              <a:buNone/>
            </a:pPr>
            <a:r>
              <a:rPr lang="en-GB" sz="1800" b="1" dirty="0">
                <a:latin typeface="Adobe Song Std L" pitchFamily="18" charset="-128"/>
                <a:ea typeface="Adobe Song Std L" pitchFamily="18" charset="-128"/>
              </a:rPr>
              <a:t>Vince Smith</a:t>
            </a:r>
          </a:p>
        </p:txBody>
      </p:sp>
      <p:pic>
        <p:nvPicPr>
          <p:cNvPr id="20" name="Picture 10" descr="Image of Dave Roberts"/>
          <p:cNvPicPr>
            <a:picLocks noChangeAspect="1" noChangeArrowheads="1"/>
          </p:cNvPicPr>
          <p:nvPr/>
        </p:nvPicPr>
        <p:blipFill>
          <a:blip r:embed="rId8" cstate="print"/>
          <a:srcRect/>
          <a:stretch>
            <a:fillRect/>
          </a:stretch>
        </p:blipFill>
        <p:spPr bwMode="auto">
          <a:xfrm>
            <a:off x="6444208" y="1052736"/>
            <a:ext cx="2381250" cy="1809750"/>
          </a:xfrm>
          <a:prstGeom prst="rect">
            <a:avLst/>
          </a:prstGeom>
          <a:noFill/>
          <a:ln w="9525">
            <a:noFill/>
            <a:miter lim="800000"/>
            <a:headEnd/>
            <a:tailEnd/>
          </a:ln>
        </p:spPr>
      </p:pic>
      <p:sp>
        <p:nvSpPr>
          <p:cNvPr id="21" name="Rectangle 36"/>
          <p:cNvSpPr>
            <a:spLocks noChangeArrowheads="1"/>
          </p:cNvSpPr>
          <p:nvPr/>
        </p:nvSpPr>
        <p:spPr bwMode="auto">
          <a:xfrm>
            <a:off x="6721227" y="2996952"/>
            <a:ext cx="2027237" cy="517525"/>
          </a:xfrm>
          <a:prstGeom prst="rect">
            <a:avLst/>
          </a:prstGeom>
          <a:noFill/>
          <a:ln w="9525">
            <a:noFill/>
            <a:miter lim="800000"/>
            <a:headEnd/>
            <a:tailEnd/>
          </a:ln>
        </p:spPr>
        <p:txBody>
          <a:bodyPr/>
          <a:lstStyle/>
          <a:p>
            <a:pPr>
              <a:lnSpc>
                <a:spcPct val="80000"/>
              </a:lnSpc>
              <a:spcBef>
                <a:spcPct val="20000"/>
              </a:spcBef>
              <a:buFont typeface="Arial" charset="0"/>
              <a:buNone/>
            </a:pPr>
            <a:r>
              <a:rPr lang="en-GB" sz="1800" b="1" dirty="0">
                <a:latin typeface="Adobe Song Std L" pitchFamily="18" charset="-128"/>
                <a:ea typeface="Adobe Song Std L" pitchFamily="18" charset="-128"/>
              </a:rPr>
              <a:t>Dave Roberts</a:t>
            </a:r>
          </a:p>
        </p:txBody>
      </p:sp>
      <p:pic>
        <p:nvPicPr>
          <p:cNvPr id="12291" name="Picture 3" descr="D:\Documents\images.jpg"/>
          <p:cNvPicPr>
            <a:picLocks noChangeAspect="1" noChangeArrowheads="1"/>
          </p:cNvPicPr>
          <p:nvPr/>
        </p:nvPicPr>
        <p:blipFill>
          <a:blip r:embed="rId9" cstate="print"/>
          <a:srcRect/>
          <a:stretch>
            <a:fillRect/>
          </a:stretch>
        </p:blipFill>
        <p:spPr bwMode="auto">
          <a:xfrm>
            <a:off x="7524328" y="3717032"/>
            <a:ext cx="1296144" cy="1800200"/>
          </a:xfrm>
          <a:prstGeom prst="rect">
            <a:avLst/>
          </a:prstGeom>
          <a:noFill/>
        </p:spPr>
      </p:pic>
      <p:sp>
        <p:nvSpPr>
          <p:cNvPr id="22" name="Rectangle 36"/>
          <p:cNvSpPr>
            <a:spLocks noChangeArrowheads="1"/>
          </p:cNvSpPr>
          <p:nvPr/>
        </p:nvSpPr>
        <p:spPr bwMode="auto">
          <a:xfrm>
            <a:off x="6228184" y="4221088"/>
            <a:ext cx="1224136" cy="517525"/>
          </a:xfrm>
          <a:prstGeom prst="rect">
            <a:avLst/>
          </a:prstGeom>
          <a:noFill/>
          <a:ln w="9525">
            <a:noFill/>
            <a:miter lim="800000"/>
            <a:headEnd/>
            <a:tailEnd/>
          </a:ln>
        </p:spPr>
        <p:txBody>
          <a:bodyPr/>
          <a:lstStyle/>
          <a:p>
            <a:pPr>
              <a:lnSpc>
                <a:spcPct val="80000"/>
              </a:lnSpc>
              <a:spcBef>
                <a:spcPct val="20000"/>
              </a:spcBef>
              <a:buFont typeface="Arial" charset="0"/>
              <a:buNone/>
            </a:pPr>
            <a:r>
              <a:rPr lang="en-GB" sz="1800" b="1" dirty="0" err="1" smtClean="0">
                <a:latin typeface="Adobe Song Std L" pitchFamily="18" charset="-128"/>
                <a:ea typeface="Adobe Song Std L" pitchFamily="18" charset="-128"/>
              </a:rPr>
              <a:t>Teodor</a:t>
            </a:r>
            <a:r>
              <a:rPr lang="en-GB" sz="1800" b="1" dirty="0" smtClean="0">
                <a:latin typeface="Adobe Song Std L" pitchFamily="18" charset="-128"/>
                <a:ea typeface="Adobe Song Std L" pitchFamily="18" charset="-128"/>
              </a:rPr>
              <a:t> </a:t>
            </a:r>
          </a:p>
          <a:p>
            <a:pPr>
              <a:lnSpc>
                <a:spcPct val="80000"/>
              </a:lnSpc>
              <a:spcBef>
                <a:spcPct val="20000"/>
              </a:spcBef>
              <a:buFont typeface="Arial" charset="0"/>
              <a:buNone/>
            </a:pPr>
            <a:r>
              <a:rPr lang="en-GB" sz="1800" b="1" dirty="0" err="1" smtClean="0">
                <a:latin typeface="Adobe Song Std L" pitchFamily="18" charset="-128"/>
                <a:ea typeface="Adobe Song Std L" pitchFamily="18" charset="-128"/>
              </a:rPr>
              <a:t>Georgiev</a:t>
            </a:r>
            <a:endParaRPr lang="en-GB" sz="1800" b="1" dirty="0">
              <a:latin typeface="Adobe Song Std L" pitchFamily="18" charset="-128"/>
              <a:ea typeface="Adobe Song Std L" pitchFamily="18" charset="-128"/>
            </a:endParaRPr>
          </a:p>
        </p:txBody>
      </p:sp>
      <p:sp>
        <p:nvSpPr>
          <p:cNvPr id="25" name="Rectangle 24"/>
          <p:cNvSpPr/>
          <p:nvPr/>
        </p:nvSpPr>
        <p:spPr>
          <a:xfrm>
            <a:off x="0" y="0"/>
            <a:ext cx="9144000" cy="646331"/>
          </a:xfrm>
          <a:prstGeom prst="rect">
            <a:avLst/>
          </a:prstGeom>
          <a:solidFill>
            <a:schemeClr val="bg2">
              <a:lumMod val="90000"/>
            </a:schemeClr>
          </a:solidFill>
        </p:spPr>
        <p:txBody>
          <a:bodyPr wrap="square">
            <a:spAutoFit/>
          </a:bodyPr>
          <a:lstStyle/>
          <a:p>
            <a:r>
              <a:rPr lang="en-US" dirty="0" smtClean="0"/>
              <a:t>19th International Congress of </a:t>
            </a:r>
            <a:r>
              <a:rPr lang="en-US" dirty="0" err="1" smtClean="0"/>
              <a:t>Arachnology</a:t>
            </a:r>
            <a:r>
              <a:rPr lang="en-US" dirty="0" smtClean="0"/>
              <a:t> (ICA 2013) </a:t>
            </a:r>
          </a:p>
          <a:p>
            <a:r>
              <a:rPr lang="en-US" dirty="0" err="1" smtClean="0"/>
              <a:t>Kenting</a:t>
            </a:r>
            <a:r>
              <a:rPr lang="en-US" dirty="0" smtClean="0"/>
              <a:t> National Park, Taiwan; June 23-28, 2013</a:t>
            </a:r>
            <a:endParaRPr lang="en-US" dirty="0"/>
          </a:p>
        </p:txBody>
      </p:sp>
      <p:sp>
        <p:nvSpPr>
          <p:cNvPr id="26" name="Rectangle 25"/>
          <p:cNvSpPr/>
          <p:nvPr/>
        </p:nvSpPr>
        <p:spPr>
          <a:xfrm>
            <a:off x="2267744" y="5661248"/>
            <a:ext cx="4752528" cy="706438"/>
          </a:xfrm>
          <a:prstGeom prst="rect">
            <a:avLst/>
          </a:prstGeom>
        </p:spPr>
        <p:txBody>
          <a:bodyPr wrap="square">
            <a:spAutoFit/>
          </a:bodyPr>
          <a:lstStyle/>
          <a:p>
            <a:pPr marL="534988" indent="-534988">
              <a:spcBef>
                <a:spcPct val="40000"/>
              </a:spcBef>
              <a:buClr>
                <a:schemeClr val="bg2"/>
              </a:buClr>
              <a:buSzPct val="200000"/>
              <a:defRPr/>
            </a:pPr>
            <a:r>
              <a:rPr lang="en-US" sz="4000" b="1" dirty="0" smtClean="0">
                <a:solidFill>
                  <a:srgbClr val="FFC000"/>
                </a:solidFill>
                <a:effectLst>
                  <a:outerShdw blurRad="38100" dist="38100" dir="2700000" algn="tl">
                    <a:srgbClr val="000000"/>
                  </a:outerShdw>
                </a:effectLst>
                <a:cs typeface="Times New Roman" charset="0"/>
              </a:rPr>
              <a:t>We </a:t>
            </a:r>
            <a:r>
              <a:rPr lang="en-US" sz="4000" b="1" dirty="0" smtClean="0">
                <a:effectLst>
                  <a:outerShdw blurRad="38100" dist="38100" dir="2700000" algn="tl">
                    <a:srgbClr val="000000"/>
                  </a:outerShdw>
                </a:effectLst>
                <a:cs typeface="Times New Roman" charset="0"/>
              </a:rPr>
              <a:t>        </a:t>
            </a:r>
            <a:r>
              <a:rPr lang="bg-BG" sz="4000" b="1" dirty="0" smtClean="0">
                <a:solidFill>
                  <a:srgbClr val="FFC000"/>
                </a:solidFill>
                <a:effectLst>
                  <a:outerShdw blurRad="38100" dist="38100" dir="2700000" algn="tl">
                    <a:srgbClr val="000000"/>
                  </a:outerShdw>
                </a:effectLst>
                <a:cs typeface="Times New Roman" charset="0"/>
              </a:rPr>
              <a:t>Open </a:t>
            </a:r>
            <a:r>
              <a:rPr lang="bg-BG" sz="4000" b="1" dirty="0">
                <a:solidFill>
                  <a:srgbClr val="FFC000"/>
                </a:solidFill>
                <a:effectLst>
                  <a:outerShdw blurRad="38100" dist="38100" dir="2700000" algn="tl">
                    <a:srgbClr val="000000"/>
                  </a:outerShdw>
                </a:effectLst>
                <a:cs typeface="Times New Roman" charset="0"/>
              </a:rPr>
              <a:t>Access!</a:t>
            </a:r>
            <a:endParaRPr lang="en-GB" sz="4000" b="1" dirty="0">
              <a:solidFill>
                <a:srgbClr val="FFC000"/>
              </a:solidFill>
              <a:effectLst>
                <a:outerShdw blurRad="38100" dist="38100" dir="2700000" algn="tl">
                  <a:srgbClr val="000000"/>
                </a:outerShdw>
              </a:effectLst>
              <a:cs typeface="Times New Roman" charset="0"/>
            </a:endParaRPr>
          </a:p>
        </p:txBody>
      </p:sp>
      <p:pic>
        <p:nvPicPr>
          <p:cNvPr id="27" name="Picture 3"/>
          <p:cNvPicPr>
            <a:picLocks noChangeAspect="1" noChangeArrowheads="1"/>
          </p:cNvPicPr>
          <p:nvPr/>
        </p:nvPicPr>
        <p:blipFill>
          <a:blip r:embed="rId10" cstate="print"/>
          <a:srcRect/>
          <a:stretch>
            <a:fillRect/>
          </a:stretch>
        </p:blipFill>
        <p:spPr bwMode="auto">
          <a:xfrm>
            <a:off x="3169005" y="5589240"/>
            <a:ext cx="826931" cy="737693"/>
          </a:xfrm>
          <a:prstGeom prst="rect">
            <a:avLst/>
          </a:prstGeom>
          <a:noFill/>
          <a:ln w="9525">
            <a:noFill/>
            <a:miter lim="800000"/>
            <a:headEnd/>
            <a:tailEnd/>
          </a:ln>
        </p:spPr>
      </p:pic>
    </p:spTree>
    <p:extLst>
      <p:ext uri="{BB962C8B-B14F-4D97-AF65-F5344CB8AC3E}">
        <p14:creationId xmlns:p14="http://schemas.microsoft.com/office/powerpoint/2010/main" xmlns="" val="158111262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2"/>
          <p:cNvPicPr>
            <a:picLocks noChangeAspect="1" noChangeArrowheads="1"/>
          </p:cNvPicPr>
          <p:nvPr/>
        </p:nvPicPr>
        <p:blipFill>
          <a:blip r:embed="rId2" cstate="print"/>
          <a:srcRect/>
          <a:stretch>
            <a:fillRect/>
          </a:stretch>
        </p:blipFill>
        <p:spPr bwMode="auto">
          <a:xfrm>
            <a:off x="236907" y="151084"/>
            <a:ext cx="3102785" cy="2018183"/>
          </a:xfrm>
          <a:prstGeom prst="rect">
            <a:avLst/>
          </a:prstGeom>
          <a:noFill/>
          <a:ln w="9525">
            <a:noFill/>
            <a:miter lim="800000"/>
            <a:headEnd/>
            <a:tailEnd/>
          </a:ln>
        </p:spPr>
      </p:pic>
      <p:pic>
        <p:nvPicPr>
          <p:cNvPr id="188419" name="Picture 3"/>
          <p:cNvPicPr>
            <a:picLocks noChangeAspect="1" noChangeArrowheads="1"/>
          </p:cNvPicPr>
          <p:nvPr/>
        </p:nvPicPr>
        <p:blipFill>
          <a:blip r:embed="rId3" cstate="print"/>
          <a:srcRect/>
          <a:stretch>
            <a:fillRect/>
          </a:stretch>
        </p:blipFill>
        <p:spPr bwMode="auto">
          <a:xfrm>
            <a:off x="4701903" y="437747"/>
            <a:ext cx="3305152" cy="2149810"/>
          </a:xfrm>
          <a:prstGeom prst="rect">
            <a:avLst/>
          </a:prstGeom>
          <a:noFill/>
          <a:ln w="9525">
            <a:noFill/>
            <a:miter lim="800000"/>
            <a:headEnd/>
            <a:tailEnd/>
          </a:ln>
        </p:spPr>
      </p:pic>
      <p:cxnSp>
        <p:nvCxnSpPr>
          <p:cNvPr id="14" name="Curved Connector 13"/>
          <p:cNvCxnSpPr/>
          <p:nvPr/>
        </p:nvCxnSpPr>
        <p:spPr bwMode="auto">
          <a:xfrm rot="5400000">
            <a:off x="3112852" y="2101175"/>
            <a:ext cx="1809344" cy="1225685"/>
          </a:xfrm>
          <a:prstGeom prst="curvedConnector3">
            <a:avLst>
              <a:gd name="adj1" fmla="val 50000"/>
            </a:avLst>
          </a:prstGeom>
          <a:solidFill>
            <a:schemeClr val="accent1"/>
          </a:solidFill>
          <a:ln w="28575" cap="flat" cmpd="sng" algn="ctr">
            <a:solidFill>
              <a:srgbClr val="FFFF00"/>
            </a:solidFill>
            <a:prstDash val="solid"/>
            <a:round/>
            <a:headEnd type="none" w="med" len="med"/>
            <a:tailEnd type="arrow"/>
          </a:ln>
          <a:effectLst/>
        </p:spPr>
      </p:cxnSp>
      <p:cxnSp>
        <p:nvCxnSpPr>
          <p:cNvPr id="15" name="Curved Connector 14"/>
          <p:cNvCxnSpPr/>
          <p:nvPr/>
        </p:nvCxnSpPr>
        <p:spPr bwMode="auto">
          <a:xfrm rot="16200000" flipH="1">
            <a:off x="3244174" y="4034455"/>
            <a:ext cx="690666" cy="447473"/>
          </a:xfrm>
          <a:prstGeom prst="curvedConnector3">
            <a:avLst>
              <a:gd name="adj1" fmla="val 50000"/>
            </a:avLst>
          </a:prstGeom>
          <a:solidFill>
            <a:schemeClr val="accent1"/>
          </a:solidFill>
          <a:ln w="28575" cap="flat" cmpd="sng" algn="ctr">
            <a:solidFill>
              <a:srgbClr val="FFFF00"/>
            </a:solidFill>
            <a:prstDash val="solid"/>
            <a:round/>
            <a:headEnd type="none" w="med" len="med"/>
            <a:tailEnd type="arrow"/>
          </a:ln>
          <a:effectLst/>
        </p:spPr>
      </p:cxnSp>
      <p:cxnSp>
        <p:nvCxnSpPr>
          <p:cNvPr id="21" name="Curved Connector 20"/>
          <p:cNvCxnSpPr/>
          <p:nvPr/>
        </p:nvCxnSpPr>
        <p:spPr bwMode="auto">
          <a:xfrm>
            <a:off x="3483980" y="1064871"/>
            <a:ext cx="1165841" cy="413733"/>
          </a:xfrm>
          <a:prstGeom prst="curvedConnector3">
            <a:avLst>
              <a:gd name="adj1" fmla="val 50000"/>
            </a:avLst>
          </a:prstGeom>
          <a:solidFill>
            <a:schemeClr val="accent1"/>
          </a:solidFill>
          <a:ln w="28575" cap="flat" cmpd="sng" algn="ctr">
            <a:solidFill>
              <a:srgbClr val="FFFF00"/>
            </a:solidFill>
            <a:prstDash val="solid"/>
            <a:round/>
            <a:headEnd type="none" w="med" len="med"/>
            <a:tailEnd type="arrow"/>
          </a:ln>
          <a:effectLst/>
        </p:spPr>
      </p:cxnSp>
      <p:pic>
        <p:nvPicPr>
          <p:cNvPr id="188422" name="Picture 6"/>
          <p:cNvPicPr>
            <a:picLocks noChangeAspect="1" noChangeArrowheads="1"/>
          </p:cNvPicPr>
          <p:nvPr/>
        </p:nvPicPr>
        <p:blipFill>
          <a:blip r:embed="rId4" cstate="print"/>
          <a:srcRect/>
          <a:stretch>
            <a:fillRect/>
          </a:stretch>
        </p:blipFill>
        <p:spPr bwMode="auto">
          <a:xfrm>
            <a:off x="254766" y="2848518"/>
            <a:ext cx="3038064" cy="2073308"/>
          </a:xfrm>
          <a:prstGeom prst="rect">
            <a:avLst/>
          </a:prstGeom>
          <a:noFill/>
          <a:ln w="9525">
            <a:noFill/>
            <a:miter lim="800000"/>
            <a:headEnd/>
            <a:tailEnd/>
          </a:ln>
        </p:spPr>
      </p:pic>
      <p:pic>
        <p:nvPicPr>
          <p:cNvPr id="188423" name="Picture 7"/>
          <p:cNvPicPr>
            <a:picLocks noChangeAspect="1" noChangeArrowheads="1"/>
          </p:cNvPicPr>
          <p:nvPr/>
        </p:nvPicPr>
        <p:blipFill>
          <a:blip r:embed="rId5" cstate="print"/>
          <a:srcRect/>
          <a:stretch>
            <a:fillRect/>
          </a:stretch>
        </p:blipFill>
        <p:spPr bwMode="auto">
          <a:xfrm>
            <a:off x="821803" y="5736220"/>
            <a:ext cx="648182" cy="648182"/>
          </a:xfrm>
          <a:prstGeom prst="rect">
            <a:avLst/>
          </a:prstGeom>
          <a:noFill/>
          <a:ln w="9525">
            <a:noFill/>
            <a:miter lim="800000"/>
            <a:headEnd/>
            <a:tailEnd/>
          </a:ln>
        </p:spPr>
      </p:pic>
      <p:pic>
        <p:nvPicPr>
          <p:cNvPr id="188425" name="Picture 9"/>
          <p:cNvPicPr>
            <a:picLocks noChangeAspect="1" noChangeArrowheads="1"/>
          </p:cNvPicPr>
          <p:nvPr/>
        </p:nvPicPr>
        <p:blipFill>
          <a:blip r:embed="rId6" cstate="print"/>
          <a:srcRect/>
          <a:stretch>
            <a:fillRect/>
          </a:stretch>
        </p:blipFill>
        <p:spPr bwMode="auto">
          <a:xfrm>
            <a:off x="1898251" y="5743933"/>
            <a:ext cx="671331" cy="671331"/>
          </a:xfrm>
          <a:prstGeom prst="rect">
            <a:avLst/>
          </a:prstGeom>
          <a:noFill/>
          <a:ln w="9525">
            <a:noFill/>
            <a:miter lim="800000"/>
            <a:headEnd/>
            <a:tailEnd/>
          </a:ln>
        </p:spPr>
      </p:pic>
      <p:sp>
        <p:nvSpPr>
          <p:cNvPr id="57" name="Down Arrow 56"/>
          <p:cNvSpPr/>
          <p:nvPr/>
        </p:nvSpPr>
        <p:spPr bwMode="auto">
          <a:xfrm>
            <a:off x="1562582" y="5197033"/>
            <a:ext cx="184615" cy="451413"/>
          </a:xfrm>
          <a:prstGeom prst="downArrow">
            <a:avLst/>
          </a:prstGeom>
          <a:solidFill>
            <a:schemeClr val="accent1"/>
          </a:solidFill>
          <a:ln w="31750" cap="flat" cmpd="sng" algn="ctr">
            <a:solidFill>
              <a:schemeClr val="tx1"/>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smtClean="0">
              <a:ln>
                <a:noFill/>
              </a:ln>
              <a:solidFill>
                <a:schemeClr val="tx1"/>
              </a:solidFill>
              <a:effectLst/>
              <a:latin typeface="Verdana" pitchFamily="34" charset="0"/>
              <a:cs typeface="Times New Roman" charset="0"/>
            </a:endParaRPr>
          </a:p>
        </p:txBody>
      </p:sp>
      <p:pic>
        <p:nvPicPr>
          <p:cNvPr id="188426" name="Picture 10"/>
          <p:cNvPicPr>
            <a:picLocks noChangeAspect="1" noChangeArrowheads="1"/>
          </p:cNvPicPr>
          <p:nvPr/>
        </p:nvPicPr>
        <p:blipFill>
          <a:blip r:embed="rId7" cstate="print"/>
          <a:srcRect/>
          <a:stretch>
            <a:fillRect/>
          </a:stretch>
        </p:blipFill>
        <p:spPr bwMode="auto">
          <a:xfrm>
            <a:off x="558630" y="5138115"/>
            <a:ext cx="2024125" cy="1551073"/>
          </a:xfrm>
          <a:prstGeom prst="rect">
            <a:avLst/>
          </a:prstGeom>
          <a:noFill/>
          <a:ln w="9525">
            <a:noFill/>
            <a:miter lim="800000"/>
            <a:headEnd/>
            <a:tailEnd/>
          </a:ln>
        </p:spPr>
      </p:pic>
      <p:sp>
        <p:nvSpPr>
          <p:cNvPr id="60" name="Rectangle 59"/>
          <p:cNvSpPr/>
          <p:nvPr/>
        </p:nvSpPr>
        <p:spPr>
          <a:xfrm>
            <a:off x="890910" y="6399752"/>
            <a:ext cx="1495922" cy="307777"/>
          </a:xfrm>
          <a:prstGeom prst="rect">
            <a:avLst/>
          </a:prstGeom>
        </p:spPr>
        <p:txBody>
          <a:bodyPr wrap="square">
            <a:spAutoFit/>
          </a:bodyPr>
          <a:lstStyle/>
          <a:p>
            <a:r>
              <a:rPr lang="en-US" sz="1400" b="1" dirty="0" smtClean="0">
                <a:latin typeface="Calibri" pitchFamily="34" charset="0"/>
                <a:ea typeface="Adobe Song Std L" pitchFamily="18" charset="-128"/>
                <a:cs typeface="Calibri" pitchFamily="34" charset="0"/>
              </a:rPr>
              <a:t>Primary data</a:t>
            </a:r>
            <a:endParaRPr lang="bg-BG" b="1" dirty="0">
              <a:latin typeface="Calibri" pitchFamily="34" charset="0"/>
              <a:ea typeface="Adobe Song Std L" pitchFamily="18" charset="-128"/>
              <a:cs typeface="Calibri" pitchFamily="34" charset="0"/>
            </a:endParaRPr>
          </a:p>
        </p:txBody>
      </p:sp>
      <p:pic>
        <p:nvPicPr>
          <p:cNvPr id="62" name="Picture 2"/>
          <p:cNvPicPr>
            <a:picLocks noChangeAspect="1" noChangeArrowheads="1"/>
          </p:cNvPicPr>
          <p:nvPr/>
        </p:nvPicPr>
        <p:blipFill>
          <a:blip r:embed="rId8" cstate="print"/>
          <a:srcRect/>
          <a:stretch>
            <a:fillRect/>
          </a:stretch>
        </p:blipFill>
        <p:spPr bwMode="auto">
          <a:xfrm>
            <a:off x="3915507" y="3540368"/>
            <a:ext cx="3313588" cy="2149691"/>
          </a:xfrm>
          <a:prstGeom prst="rect">
            <a:avLst/>
          </a:prstGeom>
          <a:noFill/>
          <a:ln w="9525">
            <a:noFill/>
            <a:miter lim="800000"/>
            <a:headEnd/>
            <a:tailEnd/>
          </a:ln>
        </p:spPr>
      </p:pic>
      <p:sp>
        <p:nvSpPr>
          <p:cNvPr id="19" name="Right Arrow 18"/>
          <p:cNvSpPr/>
          <p:nvPr/>
        </p:nvSpPr>
        <p:spPr bwMode="auto">
          <a:xfrm>
            <a:off x="2919046" y="6178060"/>
            <a:ext cx="4829908" cy="187570"/>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smtClean="0">
              <a:ln>
                <a:noFill/>
              </a:ln>
              <a:solidFill>
                <a:schemeClr val="tx1"/>
              </a:solidFill>
              <a:effectLst/>
              <a:latin typeface="Verdana" pitchFamily="34" charset="0"/>
              <a:cs typeface="Times New Roman" charset="0"/>
            </a:endParaRPr>
          </a:p>
        </p:txBody>
      </p:sp>
      <p:sp>
        <p:nvSpPr>
          <p:cNvPr id="20" name="Rectangle 19"/>
          <p:cNvSpPr/>
          <p:nvPr/>
        </p:nvSpPr>
        <p:spPr>
          <a:xfrm>
            <a:off x="3094892" y="5873970"/>
            <a:ext cx="4407877" cy="369332"/>
          </a:xfrm>
          <a:prstGeom prst="rect">
            <a:avLst/>
          </a:prstGeom>
        </p:spPr>
        <p:txBody>
          <a:bodyPr wrap="square">
            <a:spAutoFit/>
          </a:bodyPr>
          <a:lstStyle/>
          <a:p>
            <a:r>
              <a:rPr lang="en-US" sz="1800" dirty="0" smtClean="0">
                <a:latin typeface="Calibri" pitchFamily="34" charset="0"/>
                <a:ea typeface="Adobe Song Std L" pitchFamily="18" charset="-128"/>
                <a:cs typeface="Calibri" pitchFamily="34" charset="0"/>
              </a:rPr>
              <a:t>Publishing and sharing of primary data</a:t>
            </a:r>
            <a:endParaRPr lang="bg-BG" sz="1800" dirty="0">
              <a:latin typeface="Calibri" pitchFamily="34" charset="0"/>
              <a:ea typeface="Adobe Song Std L" pitchFamily="18" charset="-128"/>
              <a:cs typeface="Calibri" pitchFamily="34" charset="0"/>
            </a:endParaRPr>
          </a:p>
        </p:txBody>
      </p:sp>
      <p:cxnSp>
        <p:nvCxnSpPr>
          <p:cNvPr id="22" name="Straight Arrow Connector 21"/>
          <p:cNvCxnSpPr/>
          <p:nvPr/>
        </p:nvCxnSpPr>
        <p:spPr>
          <a:xfrm flipH="1" flipV="1">
            <a:off x="8523516" y="4082144"/>
            <a:ext cx="21044" cy="672736"/>
          </a:xfrm>
          <a:prstGeom prst="straightConnector1">
            <a:avLst/>
          </a:prstGeom>
          <a:ln w="1143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AutoShape 4"/>
          <p:cNvSpPr>
            <a:spLocks noChangeArrowheads="1"/>
          </p:cNvSpPr>
          <p:nvPr/>
        </p:nvSpPr>
        <p:spPr bwMode="auto">
          <a:xfrm>
            <a:off x="8015289" y="2852056"/>
            <a:ext cx="987198" cy="1134836"/>
          </a:xfrm>
          <a:prstGeom prst="roundRect">
            <a:avLst>
              <a:gd name="adj" fmla="val 16667"/>
            </a:avLst>
          </a:prstGeom>
          <a:solidFill>
            <a:srgbClr val="FFFF66"/>
          </a:solidFill>
          <a:ln w="9525">
            <a:solidFill>
              <a:schemeClr val="tx1"/>
            </a:solidFill>
            <a:round/>
            <a:headEnd/>
            <a:tailEnd/>
          </a:ln>
        </p:spPr>
        <p:txBody>
          <a:bodyPr wrap="none" anchor="ctr"/>
          <a:lstStyle/>
          <a:p>
            <a:pPr algn="ctr"/>
            <a:endParaRPr lang="en-US" sz="1600" dirty="0">
              <a:solidFill>
                <a:srgbClr val="C00000"/>
              </a:solidFill>
              <a:latin typeface="Calibri" pitchFamily="34" charset="0"/>
            </a:endParaRPr>
          </a:p>
          <a:p>
            <a:pPr algn="ctr"/>
            <a:r>
              <a:rPr lang="en-US" sz="1600" dirty="0">
                <a:solidFill>
                  <a:srgbClr val="C00000"/>
                </a:solidFill>
                <a:latin typeface="Calibri" pitchFamily="34" charset="0"/>
              </a:rPr>
              <a:t>RE-USE</a:t>
            </a:r>
          </a:p>
          <a:p>
            <a:pPr algn="ctr"/>
            <a:r>
              <a:rPr lang="en-US" sz="1600" dirty="0">
                <a:solidFill>
                  <a:srgbClr val="C00000"/>
                </a:solidFill>
                <a:latin typeface="Calibri" pitchFamily="34" charset="0"/>
              </a:rPr>
              <a:t>of </a:t>
            </a:r>
          </a:p>
          <a:p>
            <a:pPr algn="ctr"/>
            <a:r>
              <a:rPr lang="en-US" sz="1600" dirty="0">
                <a:solidFill>
                  <a:srgbClr val="C00000"/>
                </a:solidFill>
                <a:latin typeface="Calibri" pitchFamily="34" charset="0"/>
              </a:rPr>
              <a:t>CONTENT</a:t>
            </a:r>
          </a:p>
          <a:p>
            <a:pPr algn="ctr"/>
            <a:endParaRPr lang="bg-BG" sz="2000" dirty="0">
              <a:solidFill>
                <a:srgbClr val="FF0000"/>
              </a:solidFill>
              <a:latin typeface="Calibri" pitchFamily="34" charset="0"/>
            </a:endParaRPr>
          </a:p>
        </p:txBody>
      </p:sp>
      <p:pic>
        <p:nvPicPr>
          <p:cNvPr id="24" name="Picture 23" descr="BDJ.png"/>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7935686" y="4939966"/>
            <a:ext cx="1208314" cy="1776520"/>
          </a:xfrm>
          <a:prstGeom prst="rect">
            <a:avLst/>
          </a:prstGeom>
          <a:ln>
            <a:solidFill>
              <a:schemeClr val="tx1"/>
            </a:solidFill>
          </a:ln>
        </p:spPr>
      </p:pic>
      <p:sp>
        <p:nvSpPr>
          <p:cNvPr id="25" name="Right Arrow 24"/>
          <p:cNvSpPr/>
          <p:nvPr/>
        </p:nvSpPr>
        <p:spPr bwMode="auto">
          <a:xfrm>
            <a:off x="7271658" y="5050972"/>
            <a:ext cx="609600" cy="217714"/>
          </a:xfrm>
          <a:prstGeom prst="rightArrow">
            <a:avLst/>
          </a:prstGeom>
          <a:solidFill>
            <a:srgbClr val="00B050"/>
          </a:solidFill>
          <a:ln w="9525" cap="flat" cmpd="sng" algn="ctr">
            <a:solidFill>
              <a:schemeClr val="tx1"/>
            </a:solidFill>
            <a:prstDash val="solid"/>
            <a:round/>
            <a:headEnd type="none" w="med" len="med"/>
            <a:tailEnd type="none" w="med" len="med"/>
          </a:ln>
          <a:effectLst/>
        </p:spPr>
        <p:txBody>
          <a:bodyPr vert="horz" wrap="none" lIns="62962" tIns="31481" rIns="62962" bIns="31481"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bg-BG" sz="1500" b="0" i="0" u="none" strike="noStrike" cap="none" normalizeH="0" baseline="0" smtClean="0">
              <a:ln>
                <a:noFill/>
              </a:ln>
              <a:solidFill>
                <a:schemeClr val="tx1"/>
              </a:solidFill>
              <a:effectLst/>
              <a:latin typeface="Verdana" pitchFamily="34" charset="0"/>
              <a:cs typeface="Times New Roman"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84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3" grpId="0" animBg="1"/>
      <p:bldP spid="2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Footer Placeholder 1"/>
          <p:cNvSpPr>
            <a:spLocks noGrp="1"/>
          </p:cNvSpPr>
          <p:nvPr>
            <p:ph type="ftr" sz="quarter" idx="10"/>
          </p:nvPr>
        </p:nvSpPr>
        <p:spPr>
          <a:noFill/>
        </p:spPr>
        <p:txBody>
          <a:bodyPr/>
          <a:lstStyle/>
          <a:p>
            <a:fld id="{854CC255-E759-472A-90BB-1160C0BCAC3A}" type="slidenum">
              <a:rPr lang="en-US" smtClean="0">
                <a:ea typeface="ＭＳ Ｐゴシック" pitchFamily="34" charset="-128"/>
              </a:rPr>
              <a:pPr/>
              <a:t>4</a:t>
            </a:fld>
            <a:r>
              <a:rPr lang="en-US" smtClean="0">
                <a:ea typeface="ＭＳ Ｐゴシック" pitchFamily="34" charset="-128"/>
              </a:rPr>
              <a:t> of </a:t>
            </a:r>
          </a:p>
        </p:txBody>
      </p:sp>
      <p:sp>
        <p:nvSpPr>
          <p:cNvPr id="106499" name="Rectangle 3"/>
          <p:cNvSpPr>
            <a:spLocks noChangeArrowheads="1"/>
          </p:cNvSpPr>
          <p:nvPr/>
        </p:nvSpPr>
        <p:spPr bwMode="auto">
          <a:xfrm>
            <a:off x="323528" y="2060848"/>
            <a:ext cx="8496944" cy="3893374"/>
          </a:xfrm>
          <a:prstGeom prst="rect">
            <a:avLst/>
          </a:prstGeom>
          <a:noFill/>
          <a:ln w="9525">
            <a:noFill/>
            <a:miter lim="800000"/>
            <a:headEnd/>
            <a:tailEnd/>
          </a:ln>
        </p:spPr>
        <p:txBody>
          <a:bodyPr wrap="square">
            <a:spAutoFit/>
          </a:bodyPr>
          <a:lstStyle/>
          <a:p>
            <a:pPr eaLnBrk="1" hangingPunct="1">
              <a:spcBef>
                <a:spcPct val="30000"/>
              </a:spcBef>
              <a:buFont typeface="Wingdings" pitchFamily="2" charset="2"/>
              <a:buChar char="ü"/>
              <a:defRPr/>
            </a:pPr>
            <a:r>
              <a:rPr lang="en-US" sz="2600" dirty="0">
                <a:solidFill>
                  <a:schemeClr val="tx1">
                    <a:lumMod val="95000"/>
                    <a:lumOff val="5000"/>
                  </a:schemeClr>
                </a:solidFill>
              </a:rPr>
              <a:t>open data increases transparency and the overall quality of science</a:t>
            </a:r>
          </a:p>
          <a:p>
            <a:pPr eaLnBrk="1" hangingPunct="1">
              <a:spcBef>
                <a:spcPct val="30000"/>
              </a:spcBef>
              <a:buFont typeface="Wingdings" pitchFamily="2" charset="2"/>
              <a:buChar char="ü"/>
              <a:defRPr/>
            </a:pPr>
            <a:r>
              <a:rPr lang="en-US" sz="2600" dirty="0">
                <a:solidFill>
                  <a:schemeClr val="tx1">
                    <a:lumMod val="95000"/>
                    <a:lumOff val="5000"/>
                  </a:schemeClr>
                </a:solidFill>
              </a:rPr>
              <a:t> published data can be verified by other researchers</a:t>
            </a:r>
          </a:p>
          <a:p>
            <a:pPr eaLnBrk="1" hangingPunct="1">
              <a:spcBef>
                <a:spcPct val="30000"/>
              </a:spcBef>
              <a:buFont typeface="Wingdings" pitchFamily="2" charset="2"/>
              <a:buChar char="ü"/>
              <a:defRPr/>
            </a:pPr>
            <a:r>
              <a:rPr lang="en-US" sz="2600" dirty="0">
                <a:solidFill>
                  <a:schemeClr val="tx1">
                    <a:lumMod val="95000"/>
                    <a:lumOff val="5000"/>
                  </a:schemeClr>
                </a:solidFill>
              </a:rPr>
              <a:t> it can be integrated with other datasets</a:t>
            </a:r>
          </a:p>
          <a:p>
            <a:pPr eaLnBrk="1" hangingPunct="1">
              <a:spcBef>
                <a:spcPct val="30000"/>
              </a:spcBef>
              <a:buFont typeface="Wingdings" pitchFamily="2" charset="2"/>
              <a:buChar char="ü"/>
              <a:defRPr/>
            </a:pPr>
            <a:r>
              <a:rPr lang="en-US" sz="2600" dirty="0">
                <a:solidFill>
                  <a:schemeClr val="tx1">
                    <a:lumMod val="95000"/>
                    <a:lumOff val="5000"/>
                  </a:schemeClr>
                </a:solidFill>
              </a:rPr>
              <a:t> it increases the potential for interdisciplinary research</a:t>
            </a:r>
          </a:p>
          <a:p>
            <a:pPr eaLnBrk="1" hangingPunct="1">
              <a:spcBef>
                <a:spcPct val="30000"/>
              </a:spcBef>
              <a:buFont typeface="Wingdings" pitchFamily="2" charset="2"/>
              <a:buChar char="ü"/>
              <a:defRPr/>
            </a:pPr>
            <a:r>
              <a:rPr lang="en-US" sz="2600" dirty="0">
                <a:solidFill>
                  <a:schemeClr val="tx1">
                    <a:lumMod val="95000"/>
                    <a:lumOff val="5000"/>
                  </a:schemeClr>
                </a:solidFill>
              </a:rPr>
              <a:t> duplication of data-collecting efforts and associated costs will be reduced</a:t>
            </a:r>
          </a:p>
          <a:p>
            <a:pPr eaLnBrk="1" hangingPunct="1">
              <a:spcBef>
                <a:spcPct val="30000"/>
              </a:spcBef>
              <a:buFont typeface="Wingdings" pitchFamily="2" charset="2"/>
              <a:buChar char="ü"/>
              <a:defRPr/>
            </a:pPr>
            <a:r>
              <a:rPr lang="en-US" sz="2600" dirty="0">
                <a:solidFill>
                  <a:schemeClr val="tx1">
                    <a:lumMod val="95000"/>
                    <a:lumOff val="5000"/>
                  </a:schemeClr>
                </a:solidFill>
              </a:rPr>
              <a:t> published data can be indexed and made discoverable</a:t>
            </a:r>
          </a:p>
        </p:txBody>
      </p:sp>
      <p:sp>
        <p:nvSpPr>
          <p:cNvPr id="9220" name="Text Box 9"/>
          <p:cNvSpPr txBox="1">
            <a:spLocks noChangeArrowheads="1"/>
          </p:cNvSpPr>
          <p:nvPr/>
        </p:nvSpPr>
        <p:spPr bwMode="auto">
          <a:xfrm>
            <a:off x="4570413" y="6497638"/>
            <a:ext cx="354012" cy="274637"/>
          </a:xfrm>
          <a:prstGeom prst="rect">
            <a:avLst/>
          </a:prstGeom>
          <a:noFill/>
          <a:ln w="9525">
            <a:noFill/>
            <a:miter lim="800000"/>
            <a:headEnd/>
            <a:tailEnd/>
          </a:ln>
        </p:spPr>
        <p:txBody>
          <a:bodyPr wrap="none">
            <a:spAutoFit/>
          </a:bodyPr>
          <a:lstStyle/>
          <a:p>
            <a:r>
              <a:rPr lang="en-US" sz="1200"/>
              <a:t>27</a:t>
            </a:r>
            <a:endParaRPr lang="en-US"/>
          </a:p>
        </p:txBody>
      </p:sp>
      <p:sp>
        <p:nvSpPr>
          <p:cNvPr id="5" name="Rectangle 4"/>
          <p:cNvSpPr/>
          <p:nvPr/>
        </p:nvSpPr>
        <p:spPr>
          <a:xfrm>
            <a:off x="251520" y="404664"/>
            <a:ext cx="8568952" cy="1323439"/>
          </a:xfrm>
          <a:prstGeom prst="rect">
            <a:avLst/>
          </a:prstGeom>
        </p:spPr>
        <p:txBody>
          <a:bodyPr wrap="square">
            <a:spAutoFit/>
          </a:bodyPr>
          <a:lstStyle/>
          <a:p>
            <a:r>
              <a:rPr lang="en-US" sz="4000" dirty="0" smtClean="0">
                <a:solidFill>
                  <a:schemeClr val="tx1">
                    <a:lumMod val="95000"/>
                    <a:lumOff val="5000"/>
                  </a:schemeClr>
                </a:solidFill>
                <a:ea typeface="ＭＳ Ｐゴシック" pitchFamily="34" charset="-128"/>
              </a:rPr>
              <a:t>Incentives for authors and institutions to publish data</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stretch>
            <a:fillRect/>
          </a:stretch>
        </p:blipFill>
        <p:spPr>
          <a:xfrm>
            <a:off x="254000" y="660400"/>
            <a:ext cx="8636000" cy="5537200"/>
          </a:xfrm>
          <a:prstGeom prst="rect">
            <a:avLst/>
          </a:prstGeom>
        </p:spPr>
      </p:pic>
      <p:pic>
        <p:nvPicPr>
          <p:cNvPr id="11" name="Picture 10"/>
          <p:cNvPicPr>
            <a:picLocks noChangeAspect="1"/>
          </p:cNvPicPr>
          <p:nvPr/>
        </p:nvPicPr>
        <p:blipFill>
          <a:blip r:embed="rId4" cstate="print"/>
          <a:stretch>
            <a:fillRect/>
          </a:stretch>
        </p:blipFill>
        <p:spPr>
          <a:xfrm>
            <a:off x="685800" y="660400"/>
            <a:ext cx="8204200" cy="5537200"/>
          </a:xfrm>
          <a:prstGeom prst="rect">
            <a:avLst/>
          </a:prstGeom>
        </p:spPr>
      </p:pic>
      <p:pic>
        <p:nvPicPr>
          <p:cNvPr id="13" name="Picture 12"/>
          <p:cNvPicPr>
            <a:picLocks noChangeAspect="1"/>
          </p:cNvPicPr>
          <p:nvPr/>
        </p:nvPicPr>
        <p:blipFill>
          <a:blip r:embed="rId5" cstate="print"/>
          <a:stretch>
            <a:fillRect/>
          </a:stretch>
        </p:blipFill>
        <p:spPr>
          <a:xfrm>
            <a:off x="3124200" y="711200"/>
            <a:ext cx="5803900" cy="5016500"/>
          </a:xfrm>
          <a:prstGeom prst="rect">
            <a:avLst/>
          </a:prstGeom>
        </p:spPr>
      </p:pic>
      <p:pic>
        <p:nvPicPr>
          <p:cNvPr id="12" name="Picture 11"/>
          <p:cNvPicPr>
            <a:picLocks noChangeAspect="1"/>
          </p:cNvPicPr>
          <p:nvPr/>
        </p:nvPicPr>
        <p:blipFill>
          <a:blip r:embed="rId6" cstate="print"/>
          <a:stretch>
            <a:fillRect/>
          </a:stretch>
        </p:blipFill>
        <p:spPr>
          <a:xfrm>
            <a:off x="1117600" y="2984500"/>
            <a:ext cx="6845300" cy="2222500"/>
          </a:xfrm>
          <a:prstGeom prst="rect">
            <a:avLst/>
          </a:prstGeom>
        </p:spPr>
      </p:pic>
      <p:pic>
        <p:nvPicPr>
          <p:cNvPr id="14" name="Picture 13"/>
          <p:cNvPicPr>
            <a:picLocks noChangeAspect="1"/>
          </p:cNvPicPr>
          <p:nvPr/>
        </p:nvPicPr>
        <p:blipFill>
          <a:blip r:embed="rId7" cstate="print"/>
          <a:stretch>
            <a:fillRect/>
          </a:stretch>
        </p:blipFill>
        <p:spPr>
          <a:xfrm>
            <a:off x="558800" y="4660900"/>
            <a:ext cx="4965700" cy="1473200"/>
          </a:xfrm>
          <a:prstGeom prst="rect">
            <a:avLst/>
          </a:prstGeom>
        </p:spPr>
      </p:pic>
    </p:spTree>
    <p:extLst>
      <p:ext uri="{BB962C8B-B14F-4D97-AF65-F5344CB8AC3E}">
        <p14:creationId xmlns:p14="http://schemas.microsoft.com/office/powerpoint/2010/main" xmlns="" val="1172270296"/>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7596336" cy="764704"/>
          </a:xfrm>
        </p:spPr>
        <p:txBody>
          <a:bodyPr/>
          <a:lstStyle/>
          <a:p>
            <a:r>
              <a:rPr lang="en-US" dirty="0"/>
              <a:t>Key features</a:t>
            </a:r>
            <a:endParaRPr lang="bg-BG" dirty="0"/>
          </a:p>
        </p:txBody>
      </p:sp>
      <p:sp>
        <p:nvSpPr>
          <p:cNvPr id="4" name="Content Placeholder 2"/>
          <p:cNvSpPr txBox="1">
            <a:spLocks/>
          </p:cNvSpPr>
          <p:nvPr/>
        </p:nvSpPr>
        <p:spPr>
          <a:xfrm>
            <a:off x="3779912" y="1484784"/>
            <a:ext cx="4896544" cy="3960440"/>
          </a:xfrm>
          <a:prstGeom prst="rect">
            <a:avLst/>
          </a:prstGeom>
        </p:spPr>
        <p:txBody>
          <a:bodyPr vert="horz" lIns="91440" tIns="45720" rIns="91440" bIns="45720" rtlCol="0">
            <a:normAutofit/>
          </a:bodyPr>
          <a:lstStyle>
            <a:lvl1pPr marL="536575" marR="0" indent="0" algn="l" defTabSz="457200" rtl="0" eaLnBrk="1" fontAlgn="auto" latinLnBrk="0" hangingPunct="1">
              <a:lnSpc>
                <a:spcPct val="100000"/>
              </a:lnSpc>
              <a:spcBef>
                <a:spcPct val="20000"/>
              </a:spcBef>
              <a:spcAft>
                <a:spcPts val="0"/>
              </a:spcAft>
              <a:buClrTx/>
              <a:buSzTx/>
              <a:buFont typeface="Arial"/>
              <a:buBlip>
                <a:blip r:embed="rId2"/>
              </a:buBlip>
              <a:tabLst/>
              <a:defRPr sz="2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6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801688" indent="-265113"/>
            <a:r>
              <a:rPr lang="en-GB" dirty="0" smtClean="0"/>
              <a:t>Biological Codes compliant article templates</a:t>
            </a:r>
          </a:p>
          <a:p>
            <a:pPr marL="801688" indent="-265113"/>
            <a:r>
              <a:rPr lang="en-GB" dirty="0" smtClean="0"/>
              <a:t>No lower/upper limit of manuscript size</a:t>
            </a:r>
          </a:p>
          <a:p>
            <a:pPr marL="801688" indent="-265113"/>
            <a:r>
              <a:rPr lang="en-GB" dirty="0" smtClean="0"/>
              <a:t>Semantically enhanced “articles of the future”</a:t>
            </a:r>
          </a:p>
          <a:p>
            <a:pPr marL="801688" indent="-265113"/>
            <a:r>
              <a:rPr lang="en-GB" dirty="0" smtClean="0"/>
              <a:t>Integrated with GBIF, EOL, Dryad, Scratchpads, etc.</a:t>
            </a:r>
            <a:endParaRPr lang="bg-BG" dirty="0" smtClean="0"/>
          </a:p>
          <a:p>
            <a:endParaRPr lang="bg-BG" dirty="0"/>
          </a:p>
        </p:txBody>
      </p:sp>
      <p:pic>
        <p:nvPicPr>
          <p:cNvPr id="5" name="Picture 4" descr="BiodiversityDataJournal-Cover.jpg"/>
          <p:cNvPicPr>
            <a:picLocks noChangeAspect="1"/>
          </p:cNvPicPr>
          <p:nvPr/>
        </p:nvPicPr>
        <p:blipFill>
          <a:blip r:embed="rId3" cstate="print"/>
          <a:stretch>
            <a:fillRect/>
          </a:stretch>
        </p:blipFill>
        <p:spPr>
          <a:xfrm>
            <a:off x="323528" y="1268760"/>
            <a:ext cx="2852057" cy="4364138"/>
          </a:xfrm>
          <a:prstGeom prst="rect">
            <a:avLst/>
          </a:prstGeom>
        </p:spPr>
      </p:pic>
      <p:sp>
        <p:nvSpPr>
          <p:cNvPr id="6" name="Rectangle 5"/>
          <p:cNvSpPr/>
          <p:nvPr/>
        </p:nvSpPr>
        <p:spPr>
          <a:xfrm>
            <a:off x="621459" y="5770152"/>
            <a:ext cx="2919844" cy="369332"/>
          </a:xfrm>
          <a:prstGeom prst="rect">
            <a:avLst/>
          </a:prstGeom>
        </p:spPr>
        <p:txBody>
          <a:bodyPr wrap="square">
            <a:spAutoFit/>
          </a:bodyPr>
          <a:lstStyle/>
          <a:p>
            <a:pPr algn="ctr"/>
            <a:r>
              <a:rPr lang="en-GB" sz="1800" b="1" dirty="0" smtClean="0">
                <a:solidFill>
                  <a:srgbClr val="FFC000"/>
                </a:solidFill>
              </a:rPr>
              <a:t>ALL DATA MATTERS!</a:t>
            </a:r>
          </a:p>
        </p:txBody>
      </p:sp>
    </p:spTree>
    <p:extLst>
      <p:ext uri="{BB962C8B-B14F-4D97-AF65-F5344CB8AC3E}">
        <p14:creationId xmlns:p14="http://schemas.microsoft.com/office/powerpoint/2010/main" xmlns="" val="344344882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2633663"/>
            <a:ext cx="8229600" cy="779462"/>
          </a:xfrm>
        </p:spPr>
        <p:txBody>
          <a:bodyPr rtlCol="0">
            <a:noAutofit/>
          </a:bodyPr>
          <a:lstStyle/>
          <a:p>
            <a:pPr algn="ctr" fontAlgn="auto">
              <a:spcAft>
                <a:spcPts val="0"/>
              </a:spcAft>
              <a:defRPr/>
            </a:pPr>
            <a:r>
              <a:rPr lang="en-US" sz="3600" dirty="0" smtClean="0">
                <a:solidFill>
                  <a:schemeClr val="accent3">
                    <a:lumMod val="50000"/>
                  </a:schemeClr>
                </a:solidFill>
              </a:rPr>
              <a:t>Manuscripts are automatically formatted during the writing process  </a:t>
            </a:r>
            <a:br>
              <a:rPr lang="en-US" sz="3600" dirty="0" smtClean="0">
                <a:solidFill>
                  <a:schemeClr val="accent3">
                    <a:lumMod val="50000"/>
                  </a:schemeClr>
                </a:solidFill>
              </a:rPr>
            </a:br>
            <a:r>
              <a:rPr lang="en-US" sz="3600" dirty="0" smtClean="0">
                <a:solidFill>
                  <a:schemeClr val="accent3">
                    <a:lumMod val="50000"/>
                  </a:schemeClr>
                </a:solidFill>
              </a:rPr>
              <a:t/>
            </a:r>
            <a:br>
              <a:rPr lang="en-US" sz="3600" dirty="0" smtClean="0">
                <a:solidFill>
                  <a:schemeClr val="accent3">
                    <a:lumMod val="50000"/>
                  </a:schemeClr>
                </a:solidFill>
              </a:rPr>
            </a:br>
            <a:r>
              <a:rPr lang="en-US" sz="3600" dirty="0" smtClean="0">
                <a:solidFill>
                  <a:schemeClr val="accent3">
                    <a:lumMod val="50000"/>
                  </a:schemeClr>
                </a:solidFill>
              </a:rPr>
              <a:t>Avoids layout stage, decreases costs and efforts!</a:t>
            </a:r>
            <a:endParaRPr lang="bg-BG" sz="3600" dirty="0">
              <a:solidFill>
                <a:schemeClr val="accent3">
                  <a:lumMod val="50000"/>
                </a:schemeClr>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0"/>
            <a:ext cx="7704856" cy="908720"/>
          </a:xfrm>
        </p:spPr>
        <p:txBody>
          <a:bodyPr/>
          <a:lstStyle/>
          <a:p>
            <a:r>
              <a:rPr lang="en-US" dirty="0"/>
              <a:t>Automated registration</a:t>
            </a:r>
            <a:endParaRPr lang="bg-BG" dirty="0"/>
          </a:p>
        </p:txBody>
      </p:sp>
      <p:sp>
        <p:nvSpPr>
          <p:cNvPr id="4" name="_s1030"/>
          <p:cNvSpPr>
            <a:spLocks noChangeArrowheads="1"/>
          </p:cNvSpPr>
          <p:nvPr/>
        </p:nvSpPr>
        <p:spPr bwMode="auto">
          <a:xfrm>
            <a:off x="5508104" y="1124744"/>
            <a:ext cx="2962275" cy="703263"/>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defRPr/>
            </a:pPr>
            <a:r>
              <a:rPr lang="en-US" b="1" cap="all" dirty="0">
                <a:solidFill>
                  <a:srgbClr val="FFC000"/>
                </a:solidFill>
              </a:rPr>
              <a:t>Manuscript </a:t>
            </a:r>
            <a:br>
              <a:rPr lang="en-US" b="1" cap="all" dirty="0">
                <a:solidFill>
                  <a:srgbClr val="FFC000"/>
                </a:solidFill>
              </a:rPr>
            </a:br>
            <a:r>
              <a:rPr lang="en-US" b="1" cap="all" dirty="0">
                <a:solidFill>
                  <a:srgbClr val="FFC000"/>
                </a:solidFill>
              </a:rPr>
              <a:t>SUBMISSION</a:t>
            </a:r>
            <a:endParaRPr lang="bg-BG" b="1" cap="all" dirty="0">
              <a:solidFill>
                <a:srgbClr val="FFC000"/>
              </a:solidFill>
            </a:endParaRPr>
          </a:p>
        </p:txBody>
      </p:sp>
      <p:sp>
        <p:nvSpPr>
          <p:cNvPr id="5" name="_s1030"/>
          <p:cNvSpPr>
            <a:spLocks noChangeArrowheads="1"/>
          </p:cNvSpPr>
          <p:nvPr/>
        </p:nvSpPr>
        <p:spPr bwMode="auto">
          <a:xfrm>
            <a:off x="5582717" y="2447132"/>
            <a:ext cx="2962275" cy="704850"/>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defRPr/>
            </a:pPr>
            <a:r>
              <a:rPr lang="en-US" b="1" cap="all" dirty="0">
                <a:solidFill>
                  <a:srgbClr val="FFC000"/>
                </a:solidFill>
              </a:rPr>
              <a:t>MANUSCRIPT </a:t>
            </a:r>
            <a:br>
              <a:rPr lang="en-US" b="1" cap="all" dirty="0">
                <a:solidFill>
                  <a:srgbClr val="FFC000"/>
                </a:solidFill>
              </a:rPr>
            </a:br>
            <a:r>
              <a:rPr lang="en-US" b="1" cap="all" dirty="0">
                <a:solidFill>
                  <a:srgbClr val="FFC000"/>
                </a:solidFill>
              </a:rPr>
              <a:t>ACCEPTED</a:t>
            </a:r>
            <a:endParaRPr lang="bg-BG" b="1" cap="all" dirty="0">
              <a:solidFill>
                <a:srgbClr val="FFC000"/>
              </a:solidFill>
            </a:endParaRPr>
          </a:p>
        </p:txBody>
      </p:sp>
      <p:cxnSp>
        <p:nvCxnSpPr>
          <p:cNvPr id="6" name="Straight Arrow Connector 5"/>
          <p:cNvCxnSpPr>
            <a:cxnSpLocks noChangeShapeType="1"/>
          </p:cNvCxnSpPr>
          <p:nvPr/>
        </p:nvCxnSpPr>
        <p:spPr bwMode="auto">
          <a:xfrm>
            <a:off x="7041629" y="1974057"/>
            <a:ext cx="4763" cy="382587"/>
          </a:xfrm>
          <a:prstGeom prst="straightConnector1">
            <a:avLst/>
          </a:prstGeom>
          <a:noFill/>
          <a:ln w="9525" algn="ctr">
            <a:solidFill>
              <a:schemeClr val="tx1"/>
            </a:solidFill>
            <a:round/>
            <a:headEnd/>
            <a:tailEnd type="arrow" w="med" len="med"/>
          </a:ln>
        </p:spPr>
      </p:cxnSp>
      <p:sp>
        <p:nvSpPr>
          <p:cNvPr id="7" name="Rectangle 6"/>
          <p:cNvSpPr>
            <a:spLocks noChangeArrowheads="1"/>
          </p:cNvSpPr>
          <p:nvPr/>
        </p:nvSpPr>
        <p:spPr bwMode="auto">
          <a:xfrm>
            <a:off x="4092054" y="2997994"/>
            <a:ext cx="1373188" cy="585788"/>
          </a:xfrm>
          <a:prstGeom prst="rect">
            <a:avLst/>
          </a:prstGeom>
          <a:noFill/>
          <a:ln w="9525">
            <a:noFill/>
            <a:miter lim="800000"/>
            <a:headEnd/>
            <a:tailEnd/>
          </a:ln>
        </p:spPr>
        <p:txBody>
          <a:bodyPr>
            <a:spAutoFit/>
          </a:bodyPr>
          <a:lstStyle/>
          <a:p>
            <a:r>
              <a:rPr lang="en-US" sz="1600"/>
              <a:t>XML Response</a:t>
            </a:r>
            <a:endParaRPr lang="bg-BG"/>
          </a:p>
        </p:txBody>
      </p:sp>
      <p:sp>
        <p:nvSpPr>
          <p:cNvPr id="8" name="_s1030"/>
          <p:cNvSpPr>
            <a:spLocks noChangeArrowheads="1"/>
          </p:cNvSpPr>
          <p:nvPr/>
        </p:nvSpPr>
        <p:spPr bwMode="auto">
          <a:xfrm>
            <a:off x="5598592" y="4244182"/>
            <a:ext cx="2962275" cy="704850"/>
          </a:xfrm>
          <a:prstGeom prst="roundRect">
            <a:avLst>
              <a:gd name="adj" fmla="val 16667"/>
            </a:avLst>
          </a:prstGeom>
          <a:solidFill>
            <a:schemeClr val="accent1"/>
          </a:solidFill>
          <a:ln w="9525">
            <a:solidFill>
              <a:schemeClr val="tx1"/>
            </a:solidFill>
            <a:round/>
            <a:headEnd/>
            <a:tailEnd/>
          </a:ln>
        </p:spPr>
        <p:txBody>
          <a:bodyPr wrap="none" lIns="62962" tIns="31481" rIns="62962" bIns="31481" anchor="ctr"/>
          <a:lstStyle/>
          <a:p>
            <a:pPr algn="ctr">
              <a:defRPr/>
            </a:pPr>
            <a:r>
              <a:rPr lang="en-US" b="1" cap="all" dirty="0">
                <a:solidFill>
                  <a:srgbClr val="FFC000"/>
                </a:solidFill>
              </a:rPr>
              <a:t>ARTICLE</a:t>
            </a:r>
            <a:br>
              <a:rPr lang="en-US" b="1" cap="all" dirty="0">
                <a:solidFill>
                  <a:srgbClr val="FFC000"/>
                </a:solidFill>
              </a:rPr>
            </a:br>
            <a:r>
              <a:rPr lang="en-US" b="1" cap="all" dirty="0">
                <a:solidFill>
                  <a:srgbClr val="FFC000"/>
                </a:solidFill>
              </a:rPr>
              <a:t>PUBLISHED</a:t>
            </a:r>
            <a:endParaRPr lang="bg-BG" b="1" cap="all" dirty="0">
              <a:solidFill>
                <a:srgbClr val="FFC000"/>
              </a:solidFill>
            </a:endParaRPr>
          </a:p>
        </p:txBody>
      </p:sp>
      <p:sp>
        <p:nvSpPr>
          <p:cNvPr id="9" name="_s1030"/>
          <p:cNvSpPr>
            <a:spLocks noChangeArrowheads="1"/>
          </p:cNvSpPr>
          <p:nvPr/>
        </p:nvSpPr>
        <p:spPr bwMode="auto">
          <a:xfrm>
            <a:off x="1475656" y="4797152"/>
            <a:ext cx="3406775" cy="744538"/>
          </a:xfrm>
          <a:prstGeom prst="roundRect">
            <a:avLst>
              <a:gd name="adj" fmla="val 16667"/>
            </a:avLst>
          </a:prstGeom>
          <a:solidFill>
            <a:schemeClr val="tx1"/>
          </a:solidFill>
          <a:ln w="9525">
            <a:solidFill>
              <a:schemeClr val="tx1"/>
            </a:solidFill>
            <a:round/>
            <a:headEnd/>
            <a:tailEnd/>
          </a:ln>
        </p:spPr>
        <p:txBody>
          <a:bodyPr wrap="none" lIns="62962" tIns="31481" rIns="62962" bIns="31481" anchor="ctr"/>
          <a:lstStyle/>
          <a:p>
            <a:pPr algn="ctr"/>
            <a:r>
              <a:rPr lang="en-US" sz="1800" dirty="0" err="1">
                <a:solidFill>
                  <a:schemeClr val="bg2"/>
                </a:solidFill>
              </a:rPr>
              <a:t>Taxon</a:t>
            </a:r>
            <a:r>
              <a:rPr lang="en-US" sz="1800" dirty="0">
                <a:solidFill>
                  <a:schemeClr val="bg2"/>
                </a:solidFill>
              </a:rPr>
              <a:t> name available/valid </a:t>
            </a:r>
          </a:p>
          <a:p>
            <a:pPr algn="ctr"/>
            <a:r>
              <a:rPr lang="en-US" sz="1800" dirty="0">
                <a:solidFill>
                  <a:schemeClr val="bg2"/>
                </a:solidFill>
              </a:rPr>
              <a:t>(effectively published)</a:t>
            </a:r>
            <a:endParaRPr lang="bg-BG" sz="1800" dirty="0">
              <a:solidFill>
                <a:schemeClr val="bg2"/>
              </a:solidFill>
            </a:endParaRPr>
          </a:p>
        </p:txBody>
      </p:sp>
      <p:cxnSp>
        <p:nvCxnSpPr>
          <p:cNvPr id="10" name="Straight Arrow Connector 9"/>
          <p:cNvCxnSpPr>
            <a:cxnSpLocks noChangeShapeType="1"/>
          </p:cNvCxnSpPr>
          <p:nvPr/>
        </p:nvCxnSpPr>
        <p:spPr bwMode="auto">
          <a:xfrm flipH="1">
            <a:off x="4195242" y="2697957"/>
            <a:ext cx="1223962" cy="0"/>
          </a:xfrm>
          <a:prstGeom prst="straightConnector1">
            <a:avLst/>
          </a:prstGeom>
          <a:noFill/>
          <a:ln w="9525" algn="ctr">
            <a:solidFill>
              <a:schemeClr val="tx1"/>
            </a:solidFill>
            <a:round/>
            <a:headEnd/>
            <a:tailEnd type="arrow" w="med" len="med"/>
          </a:ln>
        </p:spPr>
      </p:cxnSp>
      <p:cxnSp>
        <p:nvCxnSpPr>
          <p:cNvPr id="11" name="Straight Arrow Connector 10"/>
          <p:cNvCxnSpPr>
            <a:cxnSpLocks noChangeShapeType="1"/>
          </p:cNvCxnSpPr>
          <p:nvPr/>
        </p:nvCxnSpPr>
        <p:spPr bwMode="auto">
          <a:xfrm flipV="1">
            <a:off x="4239692" y="2875757"/>
            <a:ext cx="1222375" cy="12700"/>
          </a:xfrm>
          <a:prstGeom prst="straightConnector1">
            <a:avLst/>
          </a:prstGeom>
          <a:noFill/>
          <a:ln w="9525" algn="ctr">
            <a:solidFill>
              <a:schemeClr val="tx1"/>
            </a:solidFill>
            <a:round/>
            <a:headEnd/>
            <a:tailEnd type="arrow" w="med" len="med"/>
          </a:ln>
        </p:spPr>
      </p:cxnSp>
      <p:sp>
        <p:nvSpPr>
          <p:cNvPr id="12" name="Rectangle 11"/>
          <p:cNvSpPr>
            <a:spLocks noChangeArrowheads="1"/>
          </p:cNvSpPr>
          <p:nvPr/>
        </p:nvSpPr>
        <p:spPr bwMode="auto">
          <a:xfrm>
            <a:off x="3191942" y="4039394"/>
            <a:ext cx="1343025" cy="584200"/>
          </a:xfrm>
          <a:prstGeom prst="rect">
            <a:avLst/>
          </a:prstGeom>
          <a:noFill/>
          <a:ln w="9525">
            <a:noFill/>
            <a:miter lim="800000"/>
            <a:headEnd/>
            <a:tailEnd/>
          </a:ln>
        </p:spPr>
        <p:txBody>
          <a:bodyPr>
            <a:spAutoFit/>
          </a:bodyPr>
          <a:lstStyle/>
          <a:p>
            <a:r>
              <a:rPr lang="en-US" sz="1600"/>
              <a:t>XML article metadata</a:t>
            </a:r>
            <a:endParaRPr lang="bg-BG"/>
          </a:p>
        </p:txBody>
      </p:sp>
      <p:cxnSp>
        <p:nvCxnSpPr>
          <p:cNvPr id="13" name="Straight Arrow Connector 12"/>
          <p:cNvCxnSpPr>
            <a:cxnSpLocks noChangeShapeType="1"/>
          </p:cNvCxnSpPr>
          <p:nvPr/>
        </p:nvCxnSpPr>
        <p:spPr bwMode="auto">
          <a:xfrm>
            <a:off x="7076554" y="3285332"/>
            <a:ext cx="9525" cy="798512"/>
          </a:xfrm>
          <a:prstGeom prst="straightConnector1">
            <a:avLst/>
          </a:prstGeom>
          <a:noFill/>
          <a:ln w="9525" algn="ctr">
            <a:solidFill>
              <a:schemeClr val="tx1"/>
            </a:solidFill>
            <a:round/>
            <a:headEnd/>
            <a:tailEnd type="arrow" w="med" len="med"/>
          </a:ln>
        </p:spPr>
      </p:cxnSp>
      <p:cxnSp>
        <p:nvCxnSpPr>
          <p:cNvPr id="14" name="Straight Arrow Connector 13"/>
          <p:cNvCxnSpPr>
            <a:cxnSpLocks noChangeShapeType="1"/>
          </p:cNvCxnSpPr>
          <p:nvPr/>
        </p:nvCxnSpPr>
        <p:spPr bwMode="auto">
          <a:xfrm flipH="1" flipV="1">
            <a:off x="3953942" y="3871119"/>
            <a:ext cx="1495425" cy="698500"/>
          </a:xfrm>
          <a:prstGeom prst="straightConnector1">
            <a:avLst/>
          </a:prstGeom>
          <a:noFill/>
          <a:ln w="9525" algn="ctr">
            <a:solidFill>
              <a:schemeClr val="tx1"/>
            </a:solidFill>
            <a:round/>
            <a:headEnd/>
            <a:tailEnd type="arrow" w="med" len="med"/>
          </a:ln>
        </p:spPr>
      </p:cxnSp>
      <p:sp>
        <p:nvSpPr>
          <p:cNvPr id="15" name="Rectangle 14"/>
          <p:cNvSpPr>
            <a:spLocks noChangeArrowheads="1"/>
          </p:cNvSpPr>
          <p:nvPr/>
        </p:nvSpPr>
        <p:spPr bwMode="auto">
          <a:xfrm>
            <a:off x="4128567" y="2231232"/>
            <a:ext cx="1276350" cy="307975"/>
          </a:xfrm>
          <a:prstGeom prst="rect">
            <a:avLst/>
          </a:prstGeom>
          <a:noFill/>
          <a:ln w="9525">
            <a:noFill/>
            <a:miter lim="800000"/>
            <a:headEnd/>
            <a:tailEnd/>
          </a:ln>
        </p:spPr>
        <p:txBody>
          <a:bodyPr>
            <a:spAutoFit/>
          </a:bodyPr>
          <a:lstStyle/>
          <a:p>
            <a:r>
              <a:rPr lang="en-US" sz="1400"/>
              <a:t>XML Query</a:t>
            </a:r>
            <a:endParaRPr lang="bg-BG"/>
          </a:p>
        </p:txBody>
      </p:sp>
      <p:pic>
        <p:nvPicPr>
          <p:cNvPr id="16" name="Picture 22" descr="zoobankLogo"/>
          <p:cNvPicPr>
            <a:picLocks noChangeAspect="1" noChangeArrowheads="1"/>
          </p:cNvPicPr>
          <p:nvPr/>
        </p:nvPicPr>
        <p:blipFill>
          <a:blip r:embed="rId2" cstate="print"/>
          <a:srcRect/>
          <a:stretch>
            <a:fillRect/>
          </a:stretch>
        </p:blipFill>
        <p:spPr bwMode="auto">
          <a:xfrm>
            <a:off x="1437754" y="2489994"/>
            <a:ext cx="2562225" cy="560388"/>
          </a:xfrm>
          <a:prstGeom prst="rect">
            <a:avLst/>
          </a:prstGeom>
          <a:noFill/>
          <a:ln w="9525" algn="ctr">
            <a:solidFill>
              <a:schemeClr val="tx1"/>
            </a:solidFill>
            <a:miter lim="800000"/>
            <a:headEnd/>
            <a:tailEnd/>
          </a:ln>
        </p:spPr>
      </p:pic>
      <p:sp>
        <p:nvSpPr>
          <p:cNvPr id="17" name="Down Arrow 16"/>
          <p:cNvSpPr>
            <a:spLocks noChangeArrowheads="1"/>
          </p:cNvSpPr>
          <p:nvPr/>
        </p:nvSpPr>
        <p:spPr bwMode="auto">
          <a:xfrm>
            <a:off x="1835696" y="3284984"/>
            <a:ext cx="222250" cy="1301750"/>
          </a:xfrm>
          <a:prstGeom prst="downArrow">
            <a:avLst>
              <a:gd name="adj1" fmla="val 50000"/>
              <a:gd name="adj2" fmla="val 49759"/>
            </a:avLst>
          </a:prstGeom>
          <a:solidFill>
            <a:srgbClr val="FF0000"/>
          </a:solidFill>
          <a:ln w="9525" algn="ctr">
            <a:solidFill>
              <a:schemeClr val="tx1"/>
            </a:solidFill>
            <a:round/>
            <a:headEnd/>
            <a:tailEnd/>
          </a:ln>
        </p:spPr>
        <p:txBody>
          <a:bodyPr wrap="none" lIns="62962" tIns="31481" rIns="62962" bIns="31481" anchor="ctr"/>
          <a:lstStyle/>
          <a:p>
            <a:pPr algn="ctr"/>
            <a:endParaRPr lang="bg-BG"/>
          </a:p>
        </p:txBody>
      </p:sp>
      <p:sp>
        <p:nvSpPr>
          <p:cNvPr id="18" name="Rectangle 17"/>
          <p:cNvSpPr>
            <a:spLocks noChangeArrowheads="1"/>
          </p:cNvSpPr>
          <p:nvPr/>
        </p:nvSpPr>
        <p:spPr bwMode="auto">
          <a:xfrm>
            <a:off x="7243242" y="1931194"/>
            <a:ext cx="1385887" cy="338138"/>
          </a:xfrm>
          <a:prstGeom prst="rect">
            <a:avLst/>
          </a:prstGeom>
          <a:noFill/>
          <a:ln w="9525">
            <a:noFill/>
            <a:miter lim="800000"/>
            <a:headEnd/>
            <a:tailEnd/>
          </a:ln>
        </p:spPr>
        <p:txBody>
          <a:bodyPr wrap="none">
            <a:spAutoFit/>
          </a:bodyPr>
          <a:lstStyle/>
          <a:p>
            <a:r>
              <a:rPr lang="en-US" sz="1600"/>
              <a:t>Peer review</a:t>
            </a:r>
            <a:endParaRPr lang="bg-BG"/>
          </a:p>
        </p:txBody>
      </p:sp>
    </p:spTree>
    <p:extLst>
      <p:ext uri="{BB962C8B-B14F-4D97-AF65-F5344CB8AC3E}">
        <p14:creationId xmlns:p14="http://schemas.microsoft.com/office/powerpoint/2010/main" xmlns="" val="1331630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425" y="2633663"/>
            <a:ext cx="8229600" cy="779462"/>
          </a:xfrm>
        </p:spPr>
        <p:txBody>
          <a:bodyPr rtlCol="0">
            <a:noAutofit/>
          </a:bodyPr>
          <a:lstStyle/>
          <a:p>
            <a:pPr algn="ctr" fontAlgn="auto">
              <a:spcAft>
                <a:spcPts val="0"/>
              </a:spcAft>
              <a:defRPr/>
            </a:pPr>
            <a:r>
              <a:rPr lang="en-US" sz="3600" dirty="0" smtClean="0">
                <a:solidFill>
                  <a:schemeClr val="accent3">
                    <a:lumMod val="50000"/>
                  </a:schemeClr>
                </a:solidFill>
              </a:rPr>
              <a:t>Automated import of treatments from Scratchpads and author’s own databases</a:t>
            </a:r>
            <a:endParaRPr lang="bg-BG" sz="3600" dirty="0">
              <a:solidFill>
                <a:schemeClr val="accent3">
                  <a:lumMod val="50000"/>
                </a:schemeClr>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1404</TotalTime>
  <Words>809</Words>
  <Application>Microsoft Office PowerPoint</Application>
  <PresentationFormat>On-screen Show (4:3)</PresentationFormat>
  <Paragraphs>107</Paragraphs>
  <Slides>26</Slides>
  <Notes>5</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Office Theme</vt:lpstr>
      <vt:lpstr>Making small data big: The Biodiversity Data Journal (BDJ)</vt:lpstr>
      <vt:lpstr>Slide 2</vt:lpstr>
      <vt:lpstr>Slide 3</vt:lpstr>
      <vt:lpstr>Slide 4</vt:lpstr>
      <vt:lpstr>Slide 5</vt:lpstr>
      <vt:lpstr>Key features</vt:lpstr>
      <vt:lpstr>Manuscripts are automatically formatted during the writing process    Avoids layout stage, decreases costs and efforts!</vt:lpstr>
      <vt:lpstr>Automated registration</vt:lpstr>
      <vt:lpstr>Automated import of treatments from Scratchpads and author’s own databases</vt:lpstr>
      <vt:lpstr>No installation! Just register and go!</vt:lpstr>
      <vt:lpstr>Slide 11</vt:lpstr>
      <vt:lpstr>NO Author Guidelines! The tool guides you!</vt:lpstr>
      <vt:lpstr>Choose article template</vt:lpstr>
      <vt:lpstr>Authors can choose the review type</vt:lpstr>
      <vt:lpstr>Slide 15</vt:lpstr>
      <vt:lpstr>Slide 16</vt:lpstr>
      <vt:lpstr>Slide 17</vt:lpstr>
      <vt:lpstr>Taxon treatment: new species</vt:lpstr>
      <vt:lpstr>Taxon treatment: import material data</vt:lpstr>
      <vt:lpstr>Taxon treatment: upload of images</vt:lpstr>
      <vt:lpstr>Slide 21</vt:lpstr>
      <vt:lpstr>Slide 22</vt:lpstr>
      <vt:lpstr>Slide 23</vt:lpstr>
      <vt:lpstr>Slide 24</vt:lpstr>
      <vt:lpstr>Life cycle of data published in the BDJ</vt:lpstr>
      <vt:lpstr>Thank you for listening!</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Making small data big: The Biodiversity Data Journal (BDJ)</dc:title>
  <dc:creator>Pavel</dc:creator>
  <cp:lastModifiedBy>Pavel Stoev</cp:lastModifiedBy>
  <cp:revision>61</cp:revision>
  <dcterms:created xsi:type="dcterms:W3CDTF">2013-06-19T09:05:59Z</dcterms:created>
  <dcterms:modified xsi:type="dcterms:W3CDTF">2013-06-24T07:37:23Z</dcterms:modified>
</cp:coreProperties>
</file>